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1" r:id="rId3"/>
    <p:sldId id="298" r:id="rId4"/>
    <p:sldId id="300" r:id="rId5"/>
    <p:sldId id="301" r:id="rId6"/>
    <p:sldId id="305" r:id="rId7"/>
    <p:sldId id="284" r:id="rId8"/>
    <p:sldId id="281" r:id="rId9"/>
    <p:sldId id="258" r:id="rId10"/>
    <p:sldId id="282" r:id="rId11"/>
    <p:sldId id="280" r:id="rId12"/>
    <p:sldId id="306" r:id="rId13"/>
    <p:sldId id="275" r:id="rId14"/>
    <p:sldId id="315" r:id="rId15"/>
    <p:sldId id="266" r:id="rId16"/>
    <p:sldId id="268" r:id="rId17"/>
    <p:sldId id="269" r:id="rId18"/>
    <p:sldId id="270" r:id="rId19"/>
    <p:sldId id="303" r:id="rId20"/>
    <p:sldId id="304" r:id="rId21"/>
    <p:sldId id="292" r:id="rId22"/>
    <p:sldId id="293" r:id="rId23"/>
    <p:sldId id="294" r:id="rId24"/>
    <p:sldId id="312" r:id="rId25"/>
    <p:sldId id="313" r:id="rId26"/>
    <p:sldId id="286" r:id="rId27"/>
    <p:sldId id="291" r:id="rId28"/>
    <p:sldId id="307" r:id="rId29"/>
    <p:sldId id="289" r:id="rId30"/>
    <p:sldId id="311" r:id="rId31"/>
    <p:sldId id="287" r:id="rId32"/>
    <p:sldId id="290" r:id="rId33"/>
    <p:sldId id="308"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113E"/>
    <a:srgbClr val="7A1A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CDB6B-4FC6-ED8F-4FF4-5BD57345A931}" v="301" dt="2023-10-19T09:11:35.657"/>
    <p1510:client id="{DE7A3233-2E7F-E917-4BE0-7D6591768C07}" v="89" dt="2023-10-27T10:40:23.020"/>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44"/>
    <p:restoredTop sz="94670"/>
  </p:normalViewPr>
  <p:slideViewPr>
    <p:cSldViewPr snapToGrid="0" snapToObjects="1">
      <p:cViewPr varScale="1">
        <p:scale>
          <a:sx n="101" d="100"/>
          <a:sy n="101" d="100"/>
        </p:scale>
        <p:origin x="2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04A2E-5857-4B98-BDE8-849F24180E1F}"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US"/>
        </a:p>
      </dgm:t>
    </dgm:pt>
    <dgm:pt modelId="{A924E606-E9BF-410F-8424-40846E2252EE}">
      <dgm:prSet custT="1"/>
      <dgm:spPr/>
      <dgm:t>
        <a:bodyPr anchor="ctr"/>
        <a:lstStyle/>
        <a:p>
          <a:pPr algn="l"/>
          <a:r>
            <a:rPr lang="tr-TR" sz="2800" dirty="0">
              <a:latin typeface="Times New Roman"/>
              <a:cs typeface="Times New Roman"/>
            </a:rPr>
            <a:t>Ana Bilim Dalı Tanıtımı </a:t>
          </a:r>
          <a:endParaRPr lang="en-US" sz="2800" dirty="0">
            <a:latin typeface="Times New Roman"/>
            <a:cs typeface="Times New Roman"/>
          </a:endParaRPr>
        </a:p>
      </dgm:t>
    </dgm:pt>
    <dgm:pt modelId="{5CE0C13B-BE20-4E0E-BF31-20CC953DAFEC}" type="parTrans" cxnId="{034505A7-4241-44D2-A366-234AE6B6DF2E}">
      <dgm:prSet/>
      <dgm:spPr/>
      <dgm:t>
        <a:bodyPr/>
        <a:lstStyle/>
        <a:p>
          <a:endParaRPr lang="en-US"/>
        </a:p>
      </dgm:t>
    </dgm:pt>
    <dgm:pt modelId="{7D1CDFA7-43C0-48F4-B9C4-8AF5D615BE13}" type="sibTrans" cxnId="{034505A7-4241-44D2-A366-234AE6B6DF2E}">
      <dgm:prSet/>
      <dgm:spPr/>
      <dgm:t>
        <a:bodyPr/>
        <a:lstStyle/>
        <a:p>
          <a:endParaRPr lang="en-US"/>
        </a:p>
      </dgm:t>
    </dgm:pt>
    <dgm:pt modelId="{4DA15722-AA73-416C-BE5E-A66AEB393E8C}">
      <dgm:prSet custT="1"/>
      <dgm:spPr/>
      <dgm:t>
        <a:bodyPr anchor="ctr"/>
        <a:lstStyle/>
        <a:p>
          <a:pPr algn="l"/>
          <a:r>
            <a:rPr lang="tr-TR" sz="2800" dirty="0">
              <a:latin typeface="Times New Roman"/>
              <a:cs typeface="Times New Roman"/>
            </a:rPr>
            <a:t>Lisans Dersleri ve AKTS’ler</a:t>
          </a:r>
          <a:endParaRPr lang="en-US" sz="2800" dirty="0">
            <a:latin typeface="Times New Roman"/>
            <a:cs typeface="Times New Roman"/>
          </a:endParaRPr>
        </a:p>
      </dgm:t>
    </dgm:pt>
    <dgm:pt modelId="{FA38A335-94A9-40FB-963A-26D57CAAED94}" type="parTrans" cxnId="{50F9A6CD-9316-4DBB-AA26-F340CD1DDF56}">
      <dgm:prSet/>
      <dgm:spPr/>
      <dgm:t>
        <a:bodyPr/>
        <a:lstStyle/>
        <a:p>
          <a:endParaRPr lang="en-US"/>
        </a:p>
      </dgm:t>
    </dgm:pt>
    <dgm:pt modelId="{A58CAF96-7BB1-4F41-80E8-8672135D095F}" type="sibTrans" cxnId="{50F9A6CD-9316-4DBB-AA26-F340CD1DDF56}">
      <dgm:prSet/>
      <dgm:spPr/>
      <dgm:t>
        <a:bodyPr/>
        <a:lstStyle/>
        <a:p>
          <a:endParaRPr lang="en-US"/>
        </a:p>
      </dgm:t>
    </dgm:pt>
    <dgm:pt modelId="{DD85841C-8642-4B33-AF62-3350954F1E4F}">
      <dgm:prSet phldr="0" custT="1"/>
      <dgm:spPr/>
      <dgm:t>
        <a:bodyPr anchor="ctr"/>
        <a:lstStyle/>
        <a:p>
          <a:pPr algn="l" rtl="0"/>
          <a:r>
            <a:rPr lang="tr-TR" sz="2800" dirty="0">
              <a:latin typeface="Times New Roman"/>
              <a:cs typeface="Times New Roman"/>
            </a:rPr>
            <a:t>Şehir, Kampüs ve Sosyal Faaliyetler</a:t>
          </a:r>
          <a:endParaRPr lang="tr-TR" sz="3300" dirty="0">
            <a:latin typeface="Times New Roman"/>
            <a:cs typeface="Times New Roman"/>
          </a:endParaRPr>
        </a:p>
      </dgm:t>
    </dgm:pt>
    <dgm:pt modelId="{940E3595-F956-46EF-8EF3-CA73AD2D0B6E}" type="parTrans" cxnId="{003B16A0-CEEC-465E-8333-F1506F43DCDE}">
      <dgm:prSet/>
      <dgm:spPr/>
      <dgm:t>
        <a:bodyPr/>
        <a:lstStyle/>
        <a:p>
          <a:endParaRPr lang="tr-TR"/>
        </a:p>
      </dgm:t>
    </dgm:pt>
    <dgm:pt modelId="{945FBAAA-AB97-4336-BF5A-96B5E93D4D5C}" type="sibTrans" cxnId="{003B16A0-CEEC-465E-8333-F1506F43DCDE}">
      <dgm:prSet/>
      <dgm:spPr/>
      <dgm:t>
        <a:bodyPr/>
        <a:lstStyle/>
        <a:p>
          <a:endParaRPr lang="tr-TR"/>
        </a:p>
      </dgm:t>
    </dgm:pt>
    <dgm:pt modelId="{D52967A4-8328-459A-9F0A-7B5DF2A7B7B2}">
      <dgm:prSet custT="1"/>
      <dgm:spPr/>
      <dgm:t>
        <a:bodyPr anchor="ctr"/>
        <a:lstStyle/>
        <a:p>
          <a:pPr algn="l"/>
          <a:r>
            <a:rPr lang="tr-TR" sz="2800" dirty="0">
              <a:latin typeface="Times New Roman"/>
              <a:cs typeface="Times New Roman"/>
            </a:rPr>
            <a:t>Genel Bilgiler </a:t>
          </a:r>
          <a:endParaRPr lang="en-US" sz="2800" dirty="0">
            <a:latin typeface="Times New Roman"/>
            <a:cs typeface="Times New Roman"/>
          </a:endParaRPr>
        </a:p>
      </dgm:t>
    </dgm:pt>
    <dgm:pt modelId="{7004E057-B5B6-4306-A0FA-B52A25B4B92D}" type="parTrans" cxnId="{98A0001E-C354-4A7A-B7D6-B057CBC62476}">
      <dgm:prSet/>
      <dgm:spPr/>
      <dgm:t>
        <a:bodyPr/>
        <a:lstStyle/>
        <a:p>
          <a:endParaRPr lang="tr-TR"/>
        </a:p>
      </dgm:t>
    </dgm:pt>
    <dgm:pt modelId="{E69D4C8C-CE43-4095-868E-B82E2985BB32}" type="sibTrans" cxnId="{98A0001E-C354-4A7A-B7D6-B057CBC62476}">
      <dgm:prSet/>
      <dgm:spPr/>
      <dgm:t>
        <a:bodyPr/>
        <a:lstStyle/>
        <a:p>
          <a:endParaRPr lang="tr-TR"/>
        </a:p>
      </dgm:t>
    </dgm:pt>
    <dgm:pt modelId="{98C74DA3-8161-4468-BB14-89CECDBE375E}">
      <dgm:prSet custT="1"/>
      <dgm:spPr/>
      <dgm:t>
        <a:bodyPr anchor="ctr"/>
        <a:lstStyle/>
        <a:p>
          <a:pPr algn="l"/>
          <a:r>
            <a:rPr lang="tr-TR" sz="2800" dirty="0">
              <a:latin typeface="Times New Roman"/>
              <a:cs typeface="Times New Roman"/>
            </a:rPr>
            <a:t>Eğitim Öğretim Yönetmeliği </a:t>
          </a:r>
          <a:endParaRPr lang="en-US" sz="2800" dirty="0">
            <a:latin typeface="Times New Roman"/>
            <a:cs typeface="Times New Roman"/>
          </a:endParaRPr>
        </a:p>
      </dgm:t>
    </dgm:pt>
    <dgm:pt modelId="{62A91D4C-9D16-42AB-8169-7DA08D20BF72}" type="parTrans" cxnId="{4C82B3BA-B397-4912-BA70-25B78984A424}">
      <dgm:prSet/>
      <dgm:spPr/>
      <dgm:t>
        <a:bodyPr/>
        <a:lstStyle/>
        <a:p>
          <a:endParaRPr lang="tr-TR"/>
        </a:p>
      </dgm:t>
    </dgm:pt>
    <dgm:pt modelId="{4C6D94B9-2855-439D-BA41-F8A5825E2A20}" type="sibTrans" cxnId="{4C82B3BA-B397-4912-BA70-25B78984A424}">
      <dgm:prSet/>
      <dgm:spPr/>
      <dgm:t>
        <a:bodyPr/>
        <a:lstStyle/>
        <a:p>
          <a:endParaRPr lang="tr-TR"/>
        </a:p>
      </dgm:t>
    </dgm:pt>
    <dgm:pt modelId="{EC451561-E03C-4977-9BD3-92F52792AAF8}" type="pres">
      <dgm:prSet presAssocID="{E0004A2E-5857-4B98-BDE8-849F24180E1F}" presName="vert0" presStyleCnt="0">
        <dgm:presLayoutVars>
          <dgm:dir/>
          <dgm:animOne val="branch"/>
          <dgm:animLvl val="lvl"/>
        </dgm:presLayoutVars>
      </dgm:prSet>
      <dgm:spPr/>
    </dgm:pt>
    <dgm:pt modelId="{BBDA2D2D-AB89-482F-B6C2-119F37CC3772}" type="pres">
      <dgm:prSet presAssocID="{A924E606-E9BF-410F-8424-40846E2252EE}" presName="thickLine" presStyleLbl="alignNode1" presStyleIdx="0" presStyleCnt="5"/>
      <dgm:spPr/>
    </dgm:pt>
    <dgm:pt modelId="{00FA2007-C516-412E-8666-79E372F20BFC}" type="pres">
      <dgm:prSet presAssocID="{A924E606-E9BF-410F-8424-40846E2252EE}" presName="horz1" presStyleCnt="0"/>
      <dgm:spPr/>
    </dgm:pt>
    <dgm:pt modelId="{B82BE8EB-3F6D-4128-92D5-9FA2570FF4C6}" type="pres">
      <dgm:prSet presAssocID="{A924E606-E9BF-410F-8424-40846E2252EE}" presName="tx1" presStyleLbl="revTx" presStyleIdx="0" presStyleCnt="5"/>
      <dgm:spPr/>
    </dgm:pt>
    <dgm:pt modelId="{409E0718-45F7-41B3-93BE-AFD38089C479}" type="pres">
      <dgm:prSet presAssocID="{A924E606-E9BF-410F-8424-40846E2252EE}" presName="vert1" presStyleCnt="0"/>
      <dgm:spPr/>
    </dgm:pt>
    <dgm:pt modelId="{B02E6801-482A-4BEE-9FF3-6C1609E074E5}" type="pres">
      <dgm:prSet presAssocID="{D52967A4-8328-459A-9F0A-7B5DF2A7B7B2}" presName="thickLine" presStyleLbl="alignNode1" presStyleIdx="1" presStyleCnt="5"/>
      <dgm:spPr/>
    </dgm:pt>
    <dgm:pt modelId="{89784A87-EE77-4EBB-8755-DBF684DC1B46}" type="pres">
      <dgm:prSet presAssocID="{D52967A4-8328-459A-9F0A-7B5DF2A7B7B2}" presName="horz1" presStyleCnt="0"/>
      <dgm:spPr/>
    </dgm:pt>
    <dgm:pt modelId="{69608D3F-E3B3-4CD8-BF2D-B1AC15E8E278}" type="pres">
      <dgm:prSet presAssocID="{D52967A4-8328-459A-9F0A-7B5DF2A7B7B2}" presName="tx1" presStyleLbl="revTx" presStyleIdx="1" presStyleCnt="5" custScaleX="100098" custScaleY="99506"/>
      <dgm:spPr/>
    </dgm:pt>
    <dgm:pt modelId="{9C21270C-B718-4296-9524-D0B3DBCD012A}" type="pres">
      <dgm:prSet presAssocID="{D52967A4-8328-459A-9F0A-7B5DF2A7B7B2}" presName="vert1" presStyleCnt="0"/>
      <dgm:spPr/>
    </dgm:pt>
    <dgm:pt modelId="{0F6BD173-F070-433A-8ED6-25E701A1F8DF}" type="pres">
      <dgm:prSet presAssocID="{98C74DA3-8161-4468-BB14-89CECDBE375E}" presName="thickLine" presStyleLbl="alignNode1" presStyleIdx="2" presStyleCnt="5"/>
      <dgm:spPr/>
    </dgm:pt>
    <dgm:pt modelId="{9273F18E-898B-4BFE-8D5D-465B9A3DFA2A}" type="pres">
      <dgm:prSet presAssocID="{98C74DA3-8161-4468-BB14-89CECDBE375E}" presName="horz1" presStyleCnt="0"/>
      <dgm:spPr/>
    </dgm:pt>
    <dgm:pt modelId="{41D1FD2E-A950-477F-A5B5-260B41D6282A}" type="pres">
      <dgm:prSet presAssocID="{98C74DA3-8161-4468-BB14-89CECDBE375E}" presName="tx1" presStyleLbl="revTx" presStyleIdx="2" presStyleCnt="5"/>
      <dgm:spPr/>
    </dgm:pt>
    <dgm:pt modelId="{8D8025B4-A6D0-4389-9BCD-3133FE36909C}" type="pres">
      <dgm:prSet presAssocID="{98C74DA3-8161-4468-BB14-89CECDBE375E}" presName="vert1" presStyleCnt="0"/>
      <dgm:spPr/>
    </dgm:pt>
    <dgm:pt modelId="{5182056C-44EB-4339-8AB0-AED58B7349B9}" type="pres">
      <dgm:prSet presAssocID="{4DA15722-AA73-416C-BE5E-A66AEB393E8C}" presName="thickLine" presStyleLbl="alignNode1" presStyleIdx="3" presStyleCnt="5"/>
      <dgm:spPr/>
    </dgm:pt>
    <dgm:pt modelId="{563D8818-E8A0-48C6-ACE6-26F6CE33C627}" type="pres">
      <dgm:prSet presAssocID="{4DA15722-AA73-416C-BE5E-A66AEB393E8C}" presName="horz1" presStyleCnt="0"/>
      <dgm:spPr/>
    </dgm:pt>
    <dgm:pt modelId="{7EC542F8-5671-4A95-B64B-D12254CB5284}" type="pres">
      <dgm:prSet presAssocID="{4DA15722-AA73-416C-BE5E-A66AEB393E8C}" presName="tx1" presStyleLbl="revTx" presStyleIdx="3" presStyleCnt="5"/>
      <dgm:spPr/>
    </dgm:pt>
    <dgm:pt modelId="{675E03EA-3A32-48E8-8B80-B64AA29FAFA1}" type="pres">
      <dgm:prSet presAssocID="{4DA15722-AA73-416C-BE5E-A66AEB393E8C}" presName="vert1" presStyleCnt="0"/>
      <dgm:spPr/>
    </dgm:pt>
    <dgm:pt modelId="{A77A3BC1-A1C9-4B5F-89B8-9995BA86CC31}" type="pres">
      <dgm:prSet presAssocID="{DD85841C-8642-4B33-AF62-3350954F1E4F}" presName="thickLine" presStyleLbl="alignNode1" presStyleIdx="4" presStyleCnt="5"/>
      <dgm:spPr/>
    </dgm:pt>
    <dgm:pt modelId="{1EBB6D20-7BDE-4EE6-9A8D-F4B544403A56}" type="pres">
      <dgm:prSet presAssocID="{DD85841C-8642-4B33-AF62-3350954F1E4F}" presName="horz1" presStyleCnt="0"/>
      <dgm:spPr/>
    </dgm:pt>
    <dgm:pt modelId="{5C609050-9C11-463B-BA63-AD33ED17CD0E}" type="pres">
      <dgm:prSet presAssocID="{DD85841C-8642-4B33-AF62-3350954F1E4F}" presName="tx1" presStyleLbl="revTx" presStyleIdx="4" presStyleCnt="5"/>
      <dgm:spPr/>
    </dgm:pt>
    <dgm:pt modelId="{21CBD1BB-9748-459B-978E-D3DF66BBFFA1}" type="pres">
      <dgm:prSet presAssocID="{DD85841C-8642-4B33-AF62-3350954F1E4F}" presName="vert1" presStyleCnt="0"/>
      <dgm:spPr/>
    </dgm:pt>
  </dgm:ptLst>
  <dgm:cxnLst>
    <dgm:cxn modelId="{561A6710-3395-48E9-B1D7-566D92095D01}" type="presOf" srcId="{A924E606-E9BF-410F-8424-40846E2252EE}" destId="{B82BE8EB-3F6D-4128-92D5-9FA2570FF4C6}" srcOrd="0" destOrd="0" presId="urn:microsoft.com/office/officeart/2008/layout/LinedList"/>
    <dgm:cxn modelId="{A6E80B1D-E568-443A-AB0A-657710A51992}" type="presOf" srcId="{4DA15722-AA73-416C-BE5E-A66AEB393E8C}" destId="{7EC542F8-5671-4A95-B64B-D12254CB5284}" srcOrd="0" destOrd="0" presId="urn:microsoft.com/office/officeart/2008/layout/LinedList"/>
    <dgm:cxn modelId="{98A0001E-C354-4A7A-B7D6-B057CBC62476}" srcId="{E0004A2E-5857-4B98-BDE8-849F24180E1F}" destId="{D52967A4-8328-459A-9F0A-7B5DF2A7B7B2}" srcOrd="1" destOrd="0" parTransId="{7004E057-B5B6-4306-A0FA-B52A25B4B92D}" sibTransId="{E69D4C8C-CE43-4095-868E-B82E2985BB32}"/>
    <dgm:cxn modelId="{A9219824-D1E4-4E95-88F8-199021E8BCF4}" type="presOf" srcId="{D52967A4-8328-459A-9F0A-7B5DF2A7B7B2}" destId="{69608D3F-E3B3-4CD8-BF2D-B1AC15E8E278}" srcOrd="0" destOrd="0" presId="urn:microsoft.com/office/officeart/2008/layout/LinedList"/>
    <dgm:cxn modelId="{355D8466-44CC-4488-8D9F-9BBD481A4F93}" type="presOf" srcId="{E0004A2E-5857-4B98-BDE8-849F24180E1F}" destId="{EC451561-E03C-4977-9BD3-92F52792AAF8}" srcOrd="0" destOrd="0" presId="urn:microsoft.com/office/officeart/2008/layout/LinedList"/>
    <dgm:cxn modelId="{003B16A0-CEEC-465E-8333-F1506F43DCDE}" srcId="{E0004A2E-5857-4B98-BDE8-849F24180E1F}" destId="{DD85841C-8642-4B33-AF62-3350954F1E4F}" srcOrd="4" destOrd="0" parTransId="{940E3595-F956-46EF-8EF3-CA73AD2D0B6E}" sibTransId="{945FBAAA-AB97-4336-BF5A-96B5E93D4D5C}"/>
    <dgm:cxn modelId="{284453A3-4988-4851-82DD-0314B086A6F6}" type="presOf" srcId="{98C74DA3-8161-4468-BB14-89CECDBE375E}" destId="{41D1FD2E-A950-477F-A5B5-260B41D6282A}" srcOrd="0" destOrd="0" presId="urn:microsoft.com/office/officeart/2008/layout/LinedList"/>
    <dgm:cxn modelId="{034505A7-4241-44D2-A366-234AE6B6DF2E}" srcId="{E0004A2E-5857-4B98-BDE8-849F24180E1F}" destId="{A924E606-E9BF-410F-8424-40846E2252EE}" srcOrd="0" destOrd="0" parTransId="{5CE0C13B-BE20-4E0E-BF31-20CC953DAFEC}" sibTransId="{7D1CDFA7-43C0-48F4-B9C4-8AF5D615BE13}"/>
    <dgm:cxn modelId="{4C82B3BA-B397-4912-BA70-25B78984A424}" srcId="{E0004A2E-5857-4B98-BDE8-849F24180E1F}" destId="{98C74DA3-8161-4468-BB14-89CECDBE375E}" srcOrd="2" destOrd="0" parTransId="{62A91D4C-9D16-42AB-8169-7DA08D20BF72}" sibTransId="{4C6D94B9-2855-439D-BA41-F8A5825E2A20}"/>
    <dgm:cxn modelId="{A85093C0-7AFE-4573-B7F7-F928CE65B341}" type="presOf" srcId="{DD85841C-8642-4B33-AF62-3350954F1E4F}" destId="{5C609050-9C11-463B-BA63-AD33ED17CD0E}" srcOrd="0" destOrd="0" presId="urn:microsoft.com/office/officeart/2008/layout/LinedList"/>
    <dgm:cxn modelId="{50F9A6CD-9316-4DBB-AA26-F340CD1DDF56}" srcId="{E0004A2E-5857-4B98-BDE8-849F24180E1F}" destId="{4DA15722-AA73-416C-BE5E-A66AEB393E8C}" srcOrd="3" destOrd="0" parTransId="{FA38A335-94A9-40FB-963A-26D57CAAED94}" sibTransId="{A58CAF96-7BB1-4F41-80E8-8672135D095F}"/>
    <dgm:cxn modelId="{9B7C8C2F-F892-4495-A717-6FB78CAC4193}" type="presParOf" srcId="{EC451561-E03C-4977-9BD3-92F52792AAF8}" destId="{BBDA2D2D-AB89-482F-B6C2-119F37CC3772}" srcOrd="0" destOrd="0" presId="urn:microsoft.com/office/officeart/2008/layout/LinedList"/>
    <dgm:cxn modelId="{A7F4D185-EED6-4EA7-A51F-4A84618FEAA5}" type="presParOf" srcId="{EC451561-E03C-4977-9BD3-92F52792AAF8}" destId="{00FA2007-C516-412E-8666-79E372F20BFC}" srcOrd="1" destOrd="0" presId="urn:microsoft.com/office/officeart/2008/layout/LinedList"/>
    <dgm:cxn modelId="{731EAA07-E4C3-4506-95B1-954D49770DDB}" type="presParOf" srcId="{00FA2007-C516-412E-8666-79E372F20BFC}" destId="{B82BE8EB-3F6D-4128-92D5-9FA2570FF4C6}" srcOrd="0" destOrd="0" presId="urn:microsoft.com/office/officeart/2008/layout/LinedList"/>
    <dgm:cxn modelId="{D3108A9B-B04C-4A49-AC38-325E01952789}" type="presParOf" srcId="{00FA2007-C516-412E-8666-79E372F20BFC}" destId="{409E0718-45F7-41B3-93BE-AFD38089C479}" srcOrd="1" destOrd="0" presId="urn:microsoft.com/office/officeart/2008/layout/LinedList"/>
    <dgm:cxn modelId="{93A40B8B-CCEC-45D3-905C-5A091A7CF7F0}" type="presParOf" srcId="{EC451561-E03C-4977-9BD3-92F52792AAF8}" destId="{B02E6801-482A-4BEE-9FF3-6C1609E074E5}" srcOrd="2" destOrd="0" presId="urn:microsoft.com/office/officeart/2008/layout/LinedList"/>
    <dgm:cxn modelId="{C8A800ED-849D-4787-AF40-219782CE9F85}" type="presParOf" srcId="{EC451561-E03C-4977-9BD3-92F52792AAF8}" destId="{89784A87-EE77-4EBB-8755-DBF684DC1B46}" srcOrd="3" destOrd="0" presId="urn:microsoft.com/office/officeart/2008/layout/LinedList"/>
    <dgm:cxn modelId="{28ACA1C7-D143-4714-ADE9-01E8B21E2766}" type="presParOf" srcId="{89784A87-EE77-4EBB-8755-DBF684DC1B46}" destId="{69608D3F-E3B3-4CD8-BF2D-B1AC15E8E278}" srcOrd="0" destOrd="0" presId="urn:microsoft.com/office/officeart/2008/layout/LinedList"/>
    <dgm:cxn modelId="{B05E2C34-E603-4C7B-B21E-43ED0379F5A6}" type="presParOf" srcId="{89784A87-EE77-4EBB-8755-DBF684DC1B46}" destId="{9C21270C-B718-4296-9524-D0B3DBCD012A}" srcOrd="1" destOrd="0" presId="urn:microsoft.com/office/officeart/2008/layout/LinedList"/>
    <dgm:cxn modelId="{A9BC8C0A-13A9-4827-8E0B-625B662B4E72}" type="presParOf" srcId="{EC451561-E03C-4977-9BD3-92F52792AAF8}" destId="{0F6BD173-F070-433A-8ED6-25E701A1F8DF}" srcOrd="4" destOrd="0" presId="urn:microsoft.com/office/officeart/2008/layout/LinedList"/>
    <dgm:cxn modelId="{5FF9D369-F19D-43E5-8AE5-105D52D166EB}" type="presParOf" srcId="{EC451561-E03C-4977-9BD3-92F52792AAF8}" destId="{9273F18E-898B-4BFE-8D5D-465B9A3DFA2A}" srcOrd="5" destOrd="0" presId="urn:microsoft.com/office/officeart/2008/layout/LinedList"/>
    <dgm:cxn modelId="{F98764D7-B205-4866-8D07-17E2081AAD02}" type="presParOf" srcId="{9273F18E-898B-4BFE-8D5D-465B9A3DFA2A}" destId="{41D1FD2E-A950-477F-A5B5-260B41D6282A}" srcOrd="0" destOrd="0" presId="urn:microsoft.com/office/officeart/2008/layout/LinedList"/>
    <dgm:cxn modelId="{583847B9-0956-498A-A5FA-D17674C0D5C6}" type="presParOf" srcId="{9273F18E-898B-4BFE-8D5D-465B9A3DFA2A}" destId="{8D8025B4-A6D0-4389-9BCD-3133FE36909C}" srcOrd="1" destOrd="0" presId="urn:microsoft.com/office/officeart/2008/layout/LinedList"/>
    <dgm:cxn modelId="{1A3F69AE-8C4E-45EA-AF9B-67F2A2E22481}" type="presParOf" srcId="{EC451561-E03C-4977-9BD3-92F52792AAF8}" destId="{5182056C-44EB-4339-8AB0-AED58B7349B9}" srcOrd="6" destOrd="0" presId="urn:microsoft.com/office/officeart/2008/layout/LinedList"/>
    <dgm:cxn modelId="{A13AE80B-AA85-40AA-9F81-1193E564DC83}" type="presParOf" srcId="{EC451561-E03C-4977-9BD3-92F52792AAF8}" destId="{563D8818-E8A0-48C6-ACE6-26F6CE33C627}" srcOrd="7" destOrd="0" presId="urn:microsoft.com/office/officeart/2008/layout/LinedList"/>
    <dgm:cxn modelId="{4F147F34-8044-4B32-8FAE-1EDFF6068DCC}" type="presParOf" srcId="{563D8818-E8A0-48C6-ACE6-26F6CE33C627}" destId="{7EC542F8-5671-4A95-B64B-D12254CB5284}" srcOrd="0" destOrd="0" presId="urn:microsoft.com/office/officeart/2008/layout/LinedList"/>
    <dgm:cxn modelId="{64AB8A53-87D1-4867-9975-21C0ED141303}" type="presParOf" srcId="{563D8818-E8A0-48C6-ACE6-26F6CE33C627}" destId="{675E03EA-3A32-48E8-8B80-B64AA29FAFA1}" srcOrd="1" destOrd="0" presId="urn:microsoft.com/office/officeart/2008/layout/LinedList"/>
    <dgm:cxn modelId="{6AAEE733-4010-4E62-86A5-EF20ECF68496}" type="presParOf" srcId="{EC451561-E03C-4977-9BD3-92F52792AAF8}" destId="{A77A3BC1-A1C9-4B5F-89B8-9995BA86CC31}" srcOrd="8" destOrd="0" presId="urn:microsoft.com/office/officeart/2008/layout/LinedList"/>
    <dgm:cxn modelId="{F04DF2E7-63CA-447A-A6F2-B85079CE2318}" type="presParOf" srcId="{EC451561-E03C-4977-9BD3-92F52792AAF8}" destId="{1EBB6D20-7BDE-4EE6-9A8D-F4B544403A56}" srcOrd="9" destOrd="0" presId="urn:microsoft.com/office/officeart/2008/layout/LinedList"/>
    <dgm:cxn modelId="{728BCD46-CA56-4918-87AA-2E8836BD48E4}" type="presParOf" srcId="{1EBB6D20-7BDE-4EE6-9A8D-F4B544403A56}" destId="{5C609050-9C11-463B-BA63-AD33ED17CD0E}" srcOrd="0" destOrd="0" presId="urn:microsoft.com/office/officeart/2008/layout/LinedList"/>
    <dgm:cxn modelId="{52B34D4D-0CD0-48EC-B5C0-B61C888359F6}" type="presParOf" srcId="{1EBB6D20-7BDE-4EE6-9A8D-F4B544403A56}" destId="{21CBD1BB-9748-459B-978E-D3DF66BBFFA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D50CE8-F209-497D-ADB8-39F859D7A1B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5344497-2F18-4864-A918-38CD4E928A66}">
      <dgm:prSet custT="1"/>
      <dgm:spPr/>
      <dgm:t>
        <a:bodyPr/>
        <a:lstStyle/>
        <a:p>
          <a:pPr algn="just">
            <a:lnSpc>
              <a:spcPct val="100000"/>
            </a:lnSpc>
          </a:pPr>
          <a:r>
            <a:rPr lang="tr-TR" sz="1600" dirty="0">
              <a:latin typeface="Times New Roman" panose="02020603050405020304" pitchFamily="18" charset="0"/>
              <a:cs typeface="Times New Roman" panose="02020603050405020304" pitchFamily="18" charset="0"/>
            </a:rPr>
            <a:t>İlköğretim Matematik Öğretmenliği, 2006-2007 öğretim yılında örgün öğretim veren bir Lisans programı olarak kurulmuştur. Eğitim dili Türkçe ve öğrenim süresi 4 yıldır. Dersler teorik ve uygulamalı olarak yürütülmektedir. </a:t>
          </a:r>
          <a:endParaRPr lang="en-US" sz="1600" dirty="0">
            <a:latin typeface="Times New Roman" panose="02020603050405020304" pitchFamily="18" charset="0"/>
            <a:cs typeface="Times New Roman" panose="02020603050405020304" pitchFamily="18" charset="0"/>
          </a:endParaRPr>
        </a:p>
      </dgm:t>
    </dgm:pt>
    <dgm:pt modelId="{F76F7E61-8D33-4325-9EBD-711E988C7759}" type="parTrans" cxnId="{C37E2402-03CA-4ACE-A20D-1F1F5DFE0FAA}">
      <dgm:prSet/>
      <dgm:spPr/>
      <dgm:t>
        <a:bodyPr/>
        <a:lstStyle/>
        <a:p>
          <a:endParaRPr lang="en-US"/>
        </a:p>
      </dgm:t>
    </dgm:pt>
    <dgm:pt modelId="{D88BAB79-A371-4BA6-BB89-2E335A1F9D4D}" type="sibTrans" cxnId="{C37E2402-03CA-4ACE-A20D-1F1F5DFE0FAA}">
      <dgm:prSet/>
      <dgm:spPr/>
      <dgm:t>
        <a:bodyPr/>
        <a:lstStyle/>
        <a:p>
          <a:endParaRPr lang="en-US"/>
        </a:p>
      </dgm:t>
    </dgm:pt>
    <dgm:pt modelId="{EDB67FFB-8EBB-4B78-87D0-8EED4C41C0BF}">
      <dgm:prSet custT="1"/>
      <dgm:spPr/>
      <dgm:t>
        <a:bodyPr/>
        <a:lstStyle/>
        <a:p>
          <a:pPr algn="just">
            <a:lnSpc>
              <a:spcPct val="100000"/>
            </a:lnSpc>
          </a:pPr>
          <a:r>
            <a:rPr lang="tr-TR" sz="1600" dirty="0">
              <a:latin typeface="Times New Roman" panose="02020603050405020304" pitchFamily="18" charset="0"/>
              <a:cs typeface="Times New Roman" panose="02020603050405020304" pitchFamily="18" charset="0"/>
            </a:rPr>
            <a:t>İlköğretim Matematik Öğretmenliği Programının temel amacı,  Matematik Öğretmeninin sahip olması gereken temel bilgi, beceri, davranışları kazandırmak ve alanındaki gelişmeleri yakından izleyen, zamanını verimli kullanan, etkili iletişim kurma becerilerine sahip, bilimsel etik kurallarını benimsemiş, yaşam boyu öğrenmenin bilincinde olan, insana, topluma ve doğaya duyarlı matematik öğretmenleri yetiştirmektir. </a:t>
          </a:r>
          <a:endParaRPr lang="en-US" sz="1600" dirty="0">
            <a:latin typeface="Times New Roman" panose="02020603050405020304" pitchFamily="18" charset="0"/>
            <a:cs typeface="Times New Roman" panose="02020603050405020304" pitchFamily="18" charset="0"/>
          </a:endParaRPr>
        </a:p>
      </dgm:t>
    </dgm:pt>
    <dgm:pt modelId="{6EE6D734-3B54-40FF-B2D2-0E8BA99BC112}" type="parTrans" cxnId="{E1B6A65A-D557-4750-B73E-922BAA01ED24}">
      <dgm:prSet/>
      <dgm:spPr/>
      <dgm:t>
        <a:bodyPr/>
        <a:lstStyle/>
        <a:p>
          <a:endParaRPr lang="tr-TR"/>
        </a:p>
      </dgm:t>
    </dgm:pt>
    <dgm:pt modelId="{D8B3B902-6750-4CAB-BE52-810B25C95FE7}" type="sibTrans" cxnId="{E1B6A65A-D557-4750-B73E-922BAA01ED24}">
      <dgm:prSet/>
      <dgm:spPr/>
      <dgm:t>
        <a:bodyPr/>
        <a:lstStyle/>
        <a:p>
          <a:endParaRPr lang="tr-TR"/>
        </a:p>
      </dgm:t>
    </dgm:pt>
    <dgm:pt modelId="{A19BE3DF-43CC-4840-AE47-2386C4887A96}">
      <dgm:prSet custT="1"/>
      <dgm:spPr/>
      <dgm:t>
        <a:bodyPr/>
        <a:lstStyle/>
        <a:p>
          <a:pPr algn="just">
            <a:lnSpc>
              <a:spcPct val="100000"/>
            </a:lnSpc>
          </a:pPr>
          <a:r>
            <a:rPr lang="tr-TR" sz="1600" dirty="0">
              <a:latin typeface="Times New Roman" panose="02020603050405020304" pitchFamily="18" charset="0"/>
              <a:cs typeface="Times New Roman" panose="02020603050405020304" pitchFamily="18" charset="0"/>
            </a:rPr>
            <a:t>Programı tüm gereksinimlerini yerine getirerek başarı ile tamamlayan (toplam 240 AKTS tamamlayan ve genel not ortalamasının 4,00 üzerinden en az 2,00 olması) mezunlar İlköğretim Matematik Öğretmenliği alanında Lisans derecesi alırlar. </a:t>
          </a:r>
          <a:endParaRPr lang="en-US" sz="1600" dirty="0">
            <a:latin typeface="Times New Roman" panose="02020603050405020304" pitchFamily="18" charset="0"/>
            <a:cs typeface="Times New Roman" panose="02020603050405020304" pitchFamily="18" charset="0"/>
          </a:endParaRPr>
        </a:p>
      </dgm:t>
    </dgm:pt>
    <dgm:pt modelId="{77BE18C7-5E2E-46E4-A961-B4657734EB5A}" type="parTrans" cxnId="{BE6064AD-8C32-47BE-9588-3FF6E2985F5F}">
      <dgm:prSet/>
      <dgm:spPr/>
      <dgm:t>
        <a:bodyPr/>
        <a:lstStyle/>
        <a:p>
          <a:endParaRPr lang="tr-TR"/>
        </a:p>
      </dgm:t>
    </dgm:pt>
    <dgm:pt modelId="{438FA3A3-FA64-4790-8269-A9A04449173B}" type="sibTrans" cxnId="{BE6064AD-8C32-47BE-9588-3FF6E2985F5F}">
      <dgm:prSet/>
      <dgm:spPr/>
      <dgm:t>
        <a:bodyPr/>
        <a:lstStyle/>
        <a:p>
          <a:endParaRPr lang="tr-TR"/>
        </a:p>
      </dgm:t>
    </dgm:pt>
    <dgm:pt modelId="{2AC00A86-D9CC-4FEB-8991-E29A9D9B2635}">
      <dgm:prSet custT="1"/>
      <dgm:spPr/>
      <dgm:t>
        <a:bodyPr/>
        <a:lstStyle/>
        <a:p>
          <a:pPr algn="just">
            <a:lnSpc>
              <a:spcPct val="100000"/>
            </a:lnSpc>
          </a:pPr>
          <a:r>
            <a:rPr lang="tr-TR" sz="1600" dirty="0">
              <a:latin typeface="Times New Roman" panose="02020603050405020304" pitchFamily="18" charset="0"/>
              <a:cs typeface="Times New Roman" panose="02020603050405020304" pitchFamily="18" charset="0"/>
            </a:rPr>
            <a:t>Matematik Eğitimi Ana Bilim Dalında 2 Profesör, 4 Doçent, 3 Doktor Öğretim Üyesi ve 1 Araştırma Görevlisi olmak üzere toplam 10 akademik personel görev yapmaktadır.</a:t>
          </a:r>
          <a:endParaRPr lang="en-US" sz="1600" dirty="0">
            <a:latin typeface="Times New Roman" panose="02020603050405020304" pitchFamily="18" charset="0"/>
            <a:cs typeface="Times New Roman" panose="02020603050405020304" pitchFamily="18" charset="0"/>
          </a:endParaRPr>
        </a:p>
      </dgm:t>
    </dgm:pt>
    <dgm:pt modelId="{6F38C738-A35F-4644-9655-2CD6DFEF8BBB}" type="parTrans" cxnId="{D232F816-7D3F-41F8-A340-4FAE97BDE814}">
      <dgm:prSet/>
      <dgm:spPr/>
      <dgm:t>
        <a:bodyPr/>
        <a:lstStyle/>
        <a:p>
          <a:endParaRPr lang="tr-TR"/>
        </a:p>
      </dgm:t>
    </dgm:pt>
    <dgm:pt modelId="{8123E1DA-A447-49BE-BF4E-DF87A568AB3C}" type="sibTrans" cxnId="{D232F816-7D3F-41F8-A340-4FAE97BDE814}">
      <dgm:prSet/>
      <dgm:spPr/>
      <dgm:t>
        <a:bodyPr/>
        <a:lstStyle/>
        <a:p>
          <a:endParaRPr lang="tr-TR"/>
        </a:p>
      </dgm:t>
    </dgm:pt>
    <dgm:pt modelId="{B3461DF4-9AC5-4BF5-B0D2-735393CAF3CD}" type="pres">
      <dgm:prSet presAssocID="{73D50CE8-F209-497D-ADB8-39F859D7A1B3}" presName="root" presStyleCnt="0">
        <dgm:presLayoutVars>
          <dgm:dir/>
          <dgm:resizeHandles val="exact"/>
        </dgm:presLayoutVars>
      </dgm:prSet>
      <dgm:spPr/>
    </dgm:pt>
    <dgm:pt modelId="{F588FFA8-2D1E-4A9C-A0C9-53625D9B3D4B}" type="pres">
      <dgm:prSet presAssocID="{EDB67FFB-8EBB-4B78-87D0-8EED4C41C0BF}" presName="compNode" presStyleCnt="0"/>
      <dgm:spPr/>
    </dgm:pt>
    <dgm:pt modelId="{C8BDCDF4-B67B-4360-AE32-0D77D6041C14}" type="pres">
      <dgm:prSet presAssocID="{EDB67FFB-8EBB-4B78-87D0-8EED4C41C0BF}" presName="bgRect" presStyleLbl="bgShp" presStyleIdx="0" presStyleCnt="4"/>
      <dgm:spPr/>
    </dgm:pt>
    <dgm:pt modelId="{D81F22A8-CE2F-40EA-A5F2-8AB5013F6F5A}" type="pres">
      <dgm:prSet presAssocID="{EDB67FFB-8EBB-4B78-87D0-8EED4C41C0BF}" presName="iconRect" presStyleLbl="node1" presStyleIdx="0" presStyleCnt="4" custLinFactNeighborX="-90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çık kitap"/>
        </a:ext>
      </dgm:extLst>
    </dgm:pt>
    <dgm:pt modelId="{E30AA451-FCD5-426E-BF48-9ED805BD1766}" type="pres">
      <dgm:prSet presAssocID="{EDB67FFB-8EBB-4B78-87D0-8EED4C41C0BF}" presName="spaceRect" presStyleCnt="0"/>
      <dgm:spPr/>
    </dgm:pt>
    <dgm:pt modelId="{59F96124-CB31-43D4-813C-CAE25955BC34}" type="pres">
      <dgm:prSet presAssocID="{EDB67FFB-8EBB-4B78-87D0-8EED4C41C0BF}" presName="parTx" presStyleLbl="revTx" presStyleIdx="0" presStyleCnt="4" custScaleX="100000" custLinFactY="86173" custLinFactNeighborX="495" custLinFactNeighborY="100000">
        <dgm:presLayoutVars>
          <dgm:chMax val="0"/>
          <dgm:chPref val="0"/>
        </dgm:presLayoutVars>
      </dgm:prSet>
      <dgm:spPr/>
    </dgm:pt>
    <dgm:pt modelId="{8611D479-0FEA-40F4-86A2-6BA38DF72CC5}" type="pres">
      <dgm:prSet presAssocID="{D8B3B902-6750-4CAB-BE52-810B25C95FE7}" presName="sibTrans" presStyleCnt="0"/>
      <dgm:spPr/>
    </dgm:pt>
    <dgm:pt modelId="{1D804F25-326D-45A9-BD38-A754D284D0A6}" type="pres">
      <dgm:prSet presAssocID="{2AC00A86-D9CC-4FEB-8991-E29A9D9B2635}" presName="compNode" presStyleCnt="0"/>
      <dgm:spPr/>
    </dgm:pt>
    <dgm:pt modelId="{F5D489B8-68F2-4F8E-BA6B-E8311F1D3F1C}" type="pres">
      <dgm:prSet presAssocID="{2AC00A86-D9CC-4FEB-8991-E29A9D9B2635}" presName="bgRect" presStyleLbl="bgShp" presStyleIdx="1" presStyleCnt="4" custLinFactNeighborX="-58" custLinFactNeighborY="4507"/>
      <dgm:spPr/>
    </dgm:pt>
    <dgm:pt modelId="{9F3E269F-5FC5-4ED5-9EFC-A740EBF60373}" type="pres">
      <dgm:prSet presAssocID="{2AC00A86-D9CC-4FEB-8991-E29A9D9B263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Öğretmen"/>
        </a:ext>
      </dgm:extLst>
    </dgm:pt>
    <dgm:pt modelId="{D07CB4C4-E550-4255-AE47-688A0C591FA9}" type="pres">
      <dgm:prSet presAssocID="{2AC00A86-D9CC-4FEB-8991-E29A9D9B2635}" presName="spaceRect" presStyleCnt="0"/>
      <dgm:spPr/>
    </dgm:pt>
    <dgm:pt modelId="{D0C3CBA0-E0D7-4C7E-9C96-4A309E1AFF3D}" type="pres">
      <dgm:prSet presAssocID="{2AC00A86-D9CC-4FEB-8991-E29A9D9B2635}" presName="parTx" presStyleLbl="revTx" presStyleIdx="1" presStyleCnt="4" custLinFactY="91702" custLinFactNeighborX="1209" custLinFactNeighborY="100000">
        <dgm:presLayoutVars>
          <dgm:chMax val="0"/>
          <dgm:chPref val="0"/>
        </dgm:presLayoutVars>
      </dgm:prSet>
      <dgm:spPr/>
    </dgm:pt>
    <dgm:pt modelId="{B3B08D30-03C4-4288-B35D-D211495B7C51}" type="pres">
      <dgm:prSet presAssocID="{8123E1DA-A447-49BE-BF4E-DF87A568AB3C}" presName="sibTrans" presStyleCnt="0"/>
      <dgm:spPr/>
    </dgm:pt>
    <dgm:pt modelId="{58392683-58C2-4E2A-A989-E27D1582F461}" type="pres">
      <dgm:prSet presAssocID="{35344497-2F18-4864-A918-38CD4E928A66}" presName="compNode" presStyleCnt="0"/>
      <dgm:spPr/>
    </dgm:pt>
    <dgm:pt modelId="{76D58DA2-1854-4D2B-A9BA-99526414AF2C}" type="pres">
      <dgm:prSet presAssocID="{35344497-2F18-4864-A918-38CD4E928A66}" presName="bgRect" presStyleLbl="bgShp" presStyleIdx="2" presStyleCnt="4" custLinFactNeighborX="1012" custLinFactNeighborY="462"/>
      <dgm:spPr/>
    </dgm:pt>
    <dgm:pt modelId="{CB5D354E-7D4D-4C54-8E54-33020A7B2CBB}" type="pres">
      <dgm:prSet presAssocID="{35344497-2F18-4864-A918-38CD4E928A66}" presName="iconRect" presStyleLbl="node1" presStyleIdx="2" presStyleCnt="4" custLinFactNeighborX="-1081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taplar"/>
        </a:ext>
      </dgm:extLst>
    </dgm:pt>
    <dgm:pt modelId="{872C056F-8B0D-4C22-9B90-674D683ACC66}" type="pres">
      <dgm:prSet presAssocID="{35344497-2F18-4864-A918-38CD4E928A66}" presName="spaceRect" presStyleCnt="0"/>
      <dgm:spPr/>
    </dgm:pt>
    <dgm:pt modelId="{EBD3A624-1C74-4A3A-A37F-4D1F0F7DDD34}" type="pres">
      <dgm:prSet presAssocID="{35344497-2F18-4864-A918-38CD4E928A66}" presName="parTx" presStyleLbl="revTx" presStyleIdx="2" presStyleCnt="4" custScaleX="103683" custScaleY="58428" custLinFactY="88238" custLinFactNeighborX="1101" custLinFactNeighborY="100000">
        <dgm:presLayoutVars>
          <dgm:chMax val="0"/>
          <dgm:chPref val="0"/>
        </dgm:presLayoutVars>
      </dgm:prSet>
      <dgm:spPr/>
    </dgm:pt>
    <dgm:pt modelId="{43D51972-53CF-48F9-8888-3335991C7401}" type="pres">
      <dgm:prSet presAssocID="{D88BAB79-A371-4BA6-BB89-2E335A1F9D4D}" presName="sibTrans" presStyleCnt="0"/>
      <dgm:spPr/>
    </dgm:pt>
    <dgm:pt modelId="{6C5F8B9B-8BAD-4A88-B02A-18F4713F0E47}" type="pres">
      <dgm:prSet presAssocID="{A19BE3DF-43CC-4840-AE47-2386C4887A96}" presName="compNode" presStyleCnt="0"/>
      <dgm:spPr/>
    </dgm:pt>
    <dgm:pt modelId="{6F780B5D-6AD4-4D24-9A3B-769A8A0F3A19}" type="pres">
      <dgm:prSet presAssocID="{A19BE3DF-43CC-4840-AE47-2386C4887A96}" presName="bgRect" presStyleLbl="bgShp" presStyleIdx="3" presStyleCnt="4" custLinFactNeighborX="798" custLinFactNeighborY="6838"/>
      <dgm:spPr/>
    </dgm:pt>
    <dgm:pt modelId="{50560F58-48EA-4585-9395-DD8A93A7F81F}" type="pres">
      <dgm:prSet presAssocID="{A19BE3DF-43CC-4840-AE47-2386C4887A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zuniyet kepi"/>
        </a:ext>
      </dgm:extLst>
    </dgm:pt>
    <dgm:pt modelId="{2579B002-7DDD-47A2-90CA-475EF129CD52}" type="pres">
      <dgm:prSet presAssocID="{A19BE3DF-43CC-4840-AE47-2386C4887A96}" presName="spaceRect" presStyleCnt="0"/>
      <dgm:spPr/>
    </dgm:pt>
    <dgm:pt modelId="{5EC66E63-BF30-43A5-AEEE-F113A1115E93}" type="pres">
      <dgm:prSet presAssocID="{A19BE3DF-43CC-4840-AE47-2386C4887A96}" presName="parTx" presStyleLbl="revTx" presStyleIdx="3" presStyleCnt="4" custLinFactY="100000" custLinFactNeighborX="-223" custLinFactNeighborY="135645">
        <dgm:presLayoutVars>
          <dgm:chMax val="0"/>
          <dgm:chPref val="0"/>
        </dgm:presLayoutVars>
      </dgm:prSet>
      <dgm:spPr/>
    </dgm:pt>
  </dgm:ptLst>
  <dgm:cxnLst>
    <dgm:cxn modelId="{C37E2402-03CA-4ACE-A20D-1F1F5DFE0FAA}" srcId="{73D50CE8-F209-497D-ADB8-39F859D7A1B3}" destId="{35344497-2F18-4864-A918-38CD4E928A66}" srcOrd="2" destOrd="0" parTransId="{F76F7E61-8D33-4325-9EBD-711E988C7759}" sibTransId="{D88BAB79-A371-4BA6-BB89-2E335A1F9D4D}"/>
    <dgm:cxn modelId="{0F535512-EA7D-42BC-8A2D-EE32D52DC47C}" type="presOf" srcId="{35344497-2F18-4864-A918-38CD4E928A66}" destId="{EBD3A624-1C74-4A3A-A37F-4D1F0F7DDD34}" srcOrd="0" destOrd="0" presId="urn:microsoft.com/office/officeart/2018/2/layout/IconVerticalSolidList"/>
    <dgm:cxn modelId="{D232F816-7D3F-41F8-A340-4FAE97BDE814}" srcId="{73D50CE8-F209-497D-ADB8-39F859D7A1B3}" destId="{2AC00A86-D9CC-4FEB-8991-E29A9D9B2635}" srcOrd="1" destOrd="0" parTransId="{6F38C738-A35F-4644-9655-2CD6DFEF8BBB}" sibTransId="{8123E1DA-A447-49BE-BF4E-DF87A568AB3C}"/>
    <dgm:cxn modelId="{E1B6A65A-D557-4750-B73E-922BAA01ED24}" srcId="{73D50CE8-F209-497D-ADB8-39F859D7A1B3}" destId="{EDB67FFB-8EBB-4B78-87D0-8EED4C41C0BF}" srcOrd="0" destOrd="0" parTransId="{6EE6D734-3B54-40FF-B2D2-0E8BA99BC112}" sibTransId="{D8B3B902-6750-4CAB-BE52-810B25C95FE7}"/>
    <dgm:cxn modelId="{44A0AB93-24FF-4212-B1E2-52C013208312}" type="presOf" srcId="{A19BE3DF-43CC-4840-AE47-2386C4887A96}" destId="{5EC66E63-BF30-43A5-AEEE-F113A1115E93}" srcOrd="0" destOrd="0" presId="urn:microsoft.com/office/officeart/2018/2/layout/IconVerticalSolidList"/>
    <dgm:cxn modelId="{BE6064AD-8C32-47BE-9588-3FF6E2985F5F}" srcId="{73D50CE8-F209-497D-ADB8-39F859D7A1B3}" destId="{A19BE3DF-43CC-4840-AE47-2386C4887A96}" srcOrd="3" destOrd="0" parTransId="{77BE18C7-5E2E-46E4-A961-B4657734EB5A}" sibTransId="{438FA3A3-FA64-4790-8269-A9A04449173B}"/>
    <dgm:cxn modelId="{E2C818CB-E312-4C2B-B464-BA1DBEE84795}" type="presOf" srcId="{2AC00A86-D9CC-4FEB-8991-E29A9D9B2635}" destId="{D0C3CBA0-E0D7-4C7E-9C96-4A309E1AFF3D}" srcOrd="0" destOrd="0" presId="urn:microsoft.com/office/officeart/2018/2/layout/IconVerticalSolidList"/>
    <dgm:cxn modelId="{BF169ACF-B5DF-4262-A95E-6D99DE015F7C}" type="presOf" srcId="{EDB67FFB-8EBB-4B78-87D0-8EED4C41C0BF}" destId="{59F96124-CB31-43D4-813C-CAE25955BC34}" srcOrd="0" destOrd="0" presId="urn:microsoft.com/office/officeart/2018/2/layout/IconVerticalSolidList"/>
    <dgm:cxn modelId="{C722A7DF-E67D-4E83-B964-CE90F347D0B6}" type="presOf" srcId="{73D50CE8-F209-497D-ADB8-39F859D7A1B3}" destId="{B3461DF4-9AC5-4BF5-B0D2-735393CAF3CD}" srcOrd="0" destOrd="0" presId="urn:microsoft.com/office/officeart/2018/2/layout/IconVerticalSolidList"/>
    <dgm:cxn modelId="{14EEFFBF-55A3-4B8A-AA86-C2C670613ABE}" type="presParOf" srcId="{B3461DF4-9AC5-4BF5-B0D2-735393CAF3CD}" destId="{F588FFA8-2D1E-4A9C-A0C9-53625D9B3D4B}" srcOrd="0" destOrd="0" presId="urn:microsoft.com/office/officeart/2018/2/layout/IconVerticalSolidList"/>
    <dgm:cxn modelId="{8BCE01A6-015D-48E4-8AB5-2606B263A3B0}" type="presParOf" srcId="{F588FFA8-2D1E-4A9C-A0C9-53625D9B3D4B}" destId="{C8BDCDF4-B67B-4360-AE32-0D77D6041C14}" srcOrd="0" destOrd="0" presId="urn:microsoft.com/office/officeart/2018/2/layout/IconVerticalSolidList"/>
    <dgm:cxn modelId="{31437FC1-05B0-4674-8862-617EDA0A12B2}" type="presParOf" srcId="{F588FFA8-2D1E-4A9C-A0C9-53625D9B3D4B}" destId="{D81F22A8-CE2F-40EA-A5F2-8AB5013F6F5A}" srcOrd="1" destOrd="0" presId="urn:microsoft.com/office/officeart/2018/2/layout/IconVerticalSolidList"/>
    <dgm:cxn modelId="{5DE0D3FB-8D16-4260-8CED-E35526B720CB}" type="presParOf" srcId="{F588FFA8-2D1E-4A9C-A0C9-53625D9B3D4B}" destId="{E30AA451-FCD5-426E-BF48-9ED805BD1766}" srcOrd="2" destOrd="0" presId="urn:microsoft.com/office/officeart/2018/2/layout/IconVerticalSolidList"/>
    <dgm:cxn modelId="{769C01C2-7FEE-4F21-AB87-A2FA7E528A1E}" type="presParOf" srcId="{F588FFA8-2D1E-4A9C-A0C9-53625D9B3D4B}" destId="{59F96124-CB31-43D4-813C-CAE25955BC34}" srcOrd="3" destOrd="0" presId="urn:microsoft.com/office/officeart/2018/2/layout/IconVerticalSolidList"/>
    <dgm:cxn modelId="{EC5D724D-1AFA-4228-8BA1-F28C35D42FB9}" type="presParOf" srcId="{B3461DF4-9AC5-4BF5-B0D2-735393CAF3CD}" destId="{8611D479-0FEA-40F4-86A2-6BA38DF72CC5}" srcOrd="1" destOrd="0" presId="urn:microsoft.com/office/officeart/2018/2/layout/IconVerticalSolidList"/>
    <dgm:cxn modelId="{FA10D477-86A6-4680-8A5E-7333AA715ADC}" type="presParOf" srcId="{B3461DF4-9AC5-4BF5-B0D2-735393CAF3CD}" destId="{1D804F25-326D-45A9-BD38-A754D284D0A6}" srcOrd="2" destOrd="0" presId="urn:microsoft.com/office/officeart/2018/2/layout/IconVerticalSolidList"/>
    <dgm:cxn modelId="{BA237790-CE77-4F01-8DBE-6834D6133D32}" type="presParOf" srcId="{1D804F25-326D-45A9-BD38-A754D284D0A6}" destId="{F5D489B8-68F2-4F8E-BA6B-E8311F1D3F1C}" srcOrd="0" destOrd="0" presId="urn:microsoft.com/office/officeart/2018/2/layout/IconVerticalSolidList"/>
    <dgm:cxn modelId="{DC9B3952-5A94-45C9-ABA7-FB7B60F574D1}" type="presParOf" srcId="{1D804F25-326D-45A9-BD38-A754D284D0A6}" destId="{9F3E269F-5FC5-4ED5-9EFC-A740EBF60373}" srcOrd="1" destOrd="0" presId="urn:microsoft.com/office/officeart/2018/2/layout/IconVerticalSolidList"/>
    <dgm:cxn modelId="{7DCCA0B5-C3EA-4F40-B66E-CD297A4C7C40}" type="presParOf" srcId="{1D804F25-326D-45A9-BD38-A754D284D0A6}" destId="{D07CB4C4-E550-4255-AE47-688A0C591FA9}" srcOrd="2" destOrd="0" presId="urn:microsoft.com/office/officeart/2018/2/layout/IconVerticalSolidList"/>
    <dgm:cxn modelId="{C4206C1A-E7BC-4891-B9D9-84AF20FB1A4F}" type="presParOf" srcId="{1D804F25-326D-45A9-BD38-A754D284D0A6}" destId="{D0C3CBA0-E0D7-4C7E-9C96-4A309E1AFF3D}" srcOrd="3" destOrd="0" presId="urn:microsoft.com/office/officeart/2018/2/layout/IconVerticalSolidList"/>
    <dgm:cxn modelId="{BB731388-9AD5-4AA1-8E95-CBF0DBBCDA38}" type="presParOf" srcId="{B3461DF4-9AC5-4BF5-B0D2-735393CAF3CD}" destId="{B3B08D30-03C4-4288-B35D-D211495B7C51}" srcOrd="3" destOrd="0" presId="urn:microsoft.com/office/officeart/2018/2/layout/IconVerticalSolidList"/>
    <dgm:cxn modelId="{3D0F2A42-CBAF-4554-B115-FBF8E1353E53}" type="presParOf" srcId="{B3461DF4-9AC5-4BF5-B0D2-735393CAF3CD}" destId="{58392683-58C2-4E2A-A989-E27D1582F461}" srcOrd="4" destOrd="0" presId="urn:microsoft.com/office/officeart/2018/2/layout/IconVerticalSolidList"/>
    <dgm:cxn modelId="{9B3F8431-81A4-47D3-9ADE-C90DDEFA35CB}" type="presParOf" srcId="{58392683-58C2-4E2A-A989-E27D1582F461}" destId="{76D58DA2-1854-4D2B-A9BA-99526414AF2C}" srcOrd="0" destOrd="0" presId="urn:microsoft.com/office/officeart/2018/2/layout/IconVerticalSolidList"/>
    <dgm:cxn modelId="{DFF35336-3471-4F32-9423-641705553664}" type="presParOf" srcId="{58392683-58C2-4E2A-A989-E27D1582F461}" destId="{CB5D354E-7D4D-4C54-8E54-33020A7B2CBB}" srcOrd="1" destOrd="0" presId="urn:microsoft.com/office/officeart/2018/2/layout/IconVerticalSolidList"/>
    <dgm:cxn modelId="{E9683285-2C28-4671-9367-5F18C6157DED}" type="presParOf" srcId="{58392683-58C2-4E2A-A989-E27D1582F461}" destId="{872C056F-8B0D-4C22-9B90-674D683ACC66}" srcOrd="2" destOrd="0" presId="urn:microsoft.com/office/officeart/2018/2/layout/IconVerticalSolidList"/>
    <dgm:cxn modelId="{3473995C-54EA-496D-BCFA-6CE1CDFB61CA}" type="presParOf" srcId="{58392683-58C2-4E2A-A989-E27D1582F461}" destId="{EBD3A624-1C74-4A3A-A37F-4D1F0F7DDD34}" srcOrd="3" destOrd="0" presId="urn:microsoft.com/office/officeart/2018/2/layout/IconVerticalSolidList"/>
    <dgm:cxn modelId="{73AF7F10-3DF8-4612-A655-94B1D0CC5618}" type="presParOf" srcId="{B3461DF4-9AC5-4BF5-B0D2-735393CAF3CD}" destId="{43D51972-53CF-48F9-8888-3335991C7401}" srcOrd="5" destOrd="0" presId="urn:microsoft.com/office/officeart/2018/2/layout/IconVerticalSolidList"/>
    <dgm:cxn modelId="{FD89297C-A7CB-4B0F-B3C2-4E941893F102}" type="presParOf" srcId="{B3461DF4-9AC5-4BF5-B0D2-735393CAF3CD}" destId="{6C5F8B9B-8BAD-4A88-B02A-18F4713F0E47}" srcOrd="6" destOrd="0" presId="urn:microsoft.com/office/officeart/2018/2/layout/IconVerticalSolidList"/>
    <dgm:cxn modelId="{35C820A0-FF61-4044-9135-A19B52DB8DE3}" type="presParOf" srcId="{6C5F8B9B-8BAD-4A88-B02A-18F4713F0E47}" destId="{6F780B5D-6AD4-4D24-9A3B-769A8A0F3A19}" srcOrd="0" destOrd="0" presId="urn:microsoft.com/office/officeart/2018/2/layout/IconVerticalSolidList"/>
    <dgm:cxn modelId="{2FEC8A6B-313B-400B-8B6D-BE9D26FF0864}" type="presParOf" srcId="{6C5F8B9B-8BAD-4A88-B02A-18F4713F0E47}" destId="{50560F58-48EA-4585-9395-DD8A93A7F81F}" srcOrd="1" destOrd="0" presId="urn:microsoft.com/office/officeart/2018/2/layout/IconVerticalSolidList"/>
    <dgm:cxn modelId="{470CE659-07B9-4008-8149-CC445D99E34D}" type="presParOf" srcId="{6C5F8B9B-8BAD-4A88-B02A-18F4713F0E47}" destId="{2579B002-7DDD-47A2-90CA-475EF129CD52}" srcOrd="2" destOrd="0" presId="urn:microsoft.com/office/officeart/2018/2/layout/IconVerticalSolidList"/>
    <dgm:cxn modelId="{2AC8A67B-FD19-4FC9-AC22-CBE35A224F9A}" type="presParOf" srcId="{6C5F8B9B-8BAD-4A88-B02A-18F4713F0E47}" destId="{5EC66E63-BF30-43A5-AEEE-F113A1115E9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225F3F-71DC-4818-A485-24E61F764E0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74D438-B680-4E21-B2CA-429EBB84C0E8}">
      <dgm:prSet/>
      <dgm:spPr/>
      <dgm:t>
        <a:bodyPr/>
        <a:lstStyle/>
        <a:p>
          <a:pPr>
            <a:lnSpc>
              <a:spcPct val="100000"/>
            </a:lnSpc>
          </a:pPr>
          <a:r>
            <a:rPr lang="tr-TR" dirty="0">
              <a:latin typeface="Times New Roman" panose="02020603050405020304" pitchFamily="18" charset="0"/>
              <a:cs typeface="Times New Roman" panose="02020603050405020304" pitchFamily="18" charset="0"/>
            </a:rPr>
            <a:t>Mezunlarımız, Milli Eğitim Bakanlığı'na bağlı resmi ve özel kuruluşlarda Matematik Öğretmeni olarak istihdam edilebilmektedir. Ayrıca yurtiçi veya yurtdışında yüksek lisans / doktora eğitimi alarak akademik kariyer yapma olanağına da sahip olabilirler.</a:t>
          </a:r>
          <a:endParaRPr lang="en-US" dirty="0">
            <a:latin typeface="Times New Roman" panose="02020603050405020304" pitchFamily="18" charset="0"/>
            <a:cs typeface="Times New Roman" panose="02020603050405020304" pitchFamily="18" charset="0"/>
          </a:endParaRPr>
        </a:p>
      </dgm:t>
    </dgm:pt>
    <dgm:pt modelId="{DFC03008-A1BB-4BDC-AF1C-B4513BBCC7A4}" type="parTrans" cxnId="{6D7902D7-EADA-4C94-92A6-2547BD015720}">
      <dgm:prSet/>
      <dgm:spPr/>
      <dgm:t>
        <a:bodyPr/>
        <a:lstStyle/>
        <a:p>
          <a:endParaRPr lang="tr-TR"/>
        </a:p>
      </dgm:t>
    </dgm:pt>
    <dgm:pt modelId="{4A6D9A5D-BBF7-4396-8AD0-F3878C52BC77}" type="sibTrans" cxnId="{6D7902D7-EADA-4C94-92A6-2547BD015720}">
      <dgm:prSet/>
      <dgm:spPr/>
      <dgm:t>
        <a:bodyPr/>
        <a:lstStyle/>
        <a:p>
          <a:endParaRPr lang="tr-TR"/>
        </a:p>
      </dgm:t>
    </dgm:pt>
    <dgm:pt modelId="{5CD53CF7-F524-4AD5-A307-1D6FDB941993}">
      <dgm:prSet/>
      <dgm:spPr/>
      <dgm:t>
        <a:bodyPr/>
        <a:lstStyle/>
        <a:p>
          <a:pPr>
            <a:lnSpc>
              <a:spcPct val="100000"/>
            </a:lnSpc>
          </a:pPr>
          <a:r>
            <a:rPr lang="tr-TR" dirty="0">
              <a:latin typeface="Times New Roman" panose="02020603050405020304" pitchFamily="18" charset="0"/>
              <a:cs typeface="Times New Roman" panose="02020603050405020304" pitchFamily="18" charset="0"/>
            </a:rPr>
            <a:t>Aynı zamanda Ana Bilim Dalımızda Yüksek Lisans Programı bulunmaktadır. Lisanstan başarıyla mezun olan öğrencilerimiz, gerekli kabul şartlarını taşıdığı takdirde Yüksek Lisans programına devam ederek Bilim Uzmanı unvanı ve Yüksek Lisans derecesi alabilmektedirler.</a:t>
          </a:r>
          <a:endParaRPr lang="en-US" dirty="0">
            <a:latin typeface="Times New Roman" panose="02020603050405020304" pitchFamily="18" charset="0"/>
            <a:cs typeface="Times New Roman" panose="02020603050405020304" pitchFamily="18" charset="0"/>
          </a:endParaRPr>
        </a:p>
      </dgm:t>
    </dgm:pt>
    <dgm:pt modelId="{BE385D54-1D4C-48BA-A74C-2E5B7FDCB67A}" type="parTrans" cxnId="{88BA6B74-6FCC-4AFE-B47D-06B6595E5EC2}">
      <dgm:prSet/>
      <dgm:spPr/>
      <dgm:t>
        <a:bodyPr/>
        <a:lstStyle/>
        <a:p>
          <a:endParaRPr lang="tr-TR"/>
        </a:p>
      </dgm:t>
    </dgm:pt>
    <dgm:pt modelId="{84A24DED-5993-4AFA-8ECC-B6F3895BC3DF}" type="sibTrans" cxnId="{88BA6B74-6FCC-4AFE-B47D-06B6595E5EC2}">
      <dgm:prSet/>
      <dgm:spPr/>
      <dgm:t>
        <a:bodyPr/>
        <a:lstStyle/>
        <a:p>
          <a:endParaRPr lang="tr-TR"/>
        </a:p>
      </dgm:t>
    </dgm:pt>
    <dgm:pt modelId="{4A29F360-6820-4F37-BD69-41EE1B90605A}" type="pres">
      <dgm:prSet presAssocID="{56225F3F-71DC-4818-A485-24E61F764E07}" presName="root" presStyleCnt="0">
        <dgm:presLayoutVars>
          <dgm:dir/>
          <dgm:resizeHandles val="exact"/>
        </dgm:presLayoutVars>
      </dgm:prSet>
      <dgm:spPr/>
    </dgm:pt>
    <dgm:pt modelId="{63AA5F23-C35E-4C19-9870-73F67C64B013}" type="pres">
      <dgm:prSet presAssocID="{5CD53CF7-F524-4AD5-A307-1D6FDB941993}" presName="compNode" presStyleCnt="0"/>
      <dgm:spPr/>
    </dgm:pt>
    <dgm:pt modelId="{D01C63B4-7625-4C70-ACD8-FD14B6404666}" type="pres">
      <dgm:prSet presAssocID="{5CD53CF7-F524-4AD5-A307-1D6FDB941993}" presName="bgRect" presStyleLbl="bgShp" presStyleIdx="0" presStyleCnt="2"/>
      <dgm:spPr/>
    </dgm:pt>
    <dgm:pt modelId="{12E0AF7B-38F1-4ACB-AC1F-0F76F3C3BD6D}" type="pres">
      <dgm:prSet presAssocID="{5CD53CF7-F524-4AD5-A307-1D6FDB94199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ulo şeklinde diploma"/>
        </a:ext>
      </dgm:extLst>
    </dgm:pt>
    <dgm:pt modelId="{73B384EA-118B-41A4-8EEB-D2F44E1C4975}" type="pres">
      <dgm:prSet presAssocID="{5CD53CF7-F524-4AD5-A307-1D6FDB941993}" presName="spaceRect" presStyleCnt="0"/>
      <dgm:spPr/>
    </dgm:pt>
    <dgm:pt modelId="{C5E07536-FF96-48A9-A186-9E250E7C18BA}" type="pres">
      <dgm:prSet presAssocID="{5CD53CF7-F524-4AD5-A307-1D6FDB941993}" presName="parTx" presStyleLbl="revTx" presStyleIdx="0" presStyleCnt="2">
        <dgm:presLayoutVars>
          <dgm:chMax val="0"/>
          <dgm:chPref val="0"/>
        </dgm:presLayoutVars>
      </dgm:prSet>
      <dgm:spPr/>
    </dgm:pt>
    <dgm:pt modelId="{1F68A3BA-317B-4F9C-9ECE-4B543B7F9C4C}" type="pres">
      <dgm:prSet presAssocID="{84A24DED-5993-4AFA-8ECC-B6F3895BC3DF}" presName="sibTrans" presStyleCnt="0"/>
      <dgm:spPr/>
    </dgm:pt>
    <dgm:pt modelId="{00C4B74B-B77F-4B02-9A92-0E3C5C615C82}" type="pres">
      <dgm:prSet presAssocID="{D474D438-B680-4E21-B2CA-429EBB84C0E8}" presName="compNode" presStyleCnt="0"/>
      <dgm:spPr/>
    </dgm:pt>
    <dgm:pt modelId="{4F06389A-C7B2-4233-BA41-A680D3CEC039}" type="pres">
      <dgm:prSet presAssocID="{D474D438-B680-4E21-B2CA-429EBB84C0E8}" presName="bgRect" presStyleLbl="bgShp" presStyleIdx="1" presStyleCnt="2"/>
      <dgm:spPr/>
    </dgm:pt>
    <dgm:pt modelId="{40B0A140-60A6-403E-AF66-5BEA08DA1378}" type="pres">
      <dgm:prSet presAssocID="{D474D438-B680-4E21-B2CA-429EBB84C0E8}"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zuniyet kepi"/>
        </a:ext>
      </dgm:extLst>
    </dgm:pt>
    <dgm:pt modelId="{7E67FD24-4BE7-4F35-A545-AFC82286ACDC}" type="pres">
      <dgm:prSet presAssocID="{D474D438-B680-4E21-B2CA-429EBB84C0E8}" presName="spaceRect" presStyleCnt="0"/>
      <dgm:spPr/>
    </dgm:pt>
    <dgm:pt modelId="{B3AC7428-E7F3-4869-A75D-CBAF9C7508F5}" type="pres">
      <dgm:prSet presAssocID="{D474D438-B680-4E21-B2CA-429EBB84C0E8}" presName="parTx" presStyleLbl="revTx" presStyleIdx="1" presStyleCnt="2">
        <dgm:presLayoutVars>
          <dgm:chMax val="0"/>
          <dgm:chPref val="0"/>
        </dgm:presLayoutVars>
      </dgm:prSet>
      <dgm:spPr/>
    </dgm:pt>
  </dgm:ptLst>
  <dgm:cxnLst>
    <dgm:cxn modelId="{F2F88F01-B3F5-4196-860D-A339ADAAB32D}" type="presOf" srcId="{56225F3F-71DC-4818-A485-24E61F764E07}" destId="{4A29F360-6820-4F37-BD69-41EE1B90605A}" srcOrd="0" destOrd="0" presId="urn:microsoft.com/office/officeart/2018/2/layout/IconVerticalSolidList"/>
    <dgm:cxn modelId="{88BA6B74-6FCC-4AFE-B47D-06B6595E5EC2}" srcId="{56225F3F-71DC-4818-A485-24E61F764E07}" destId="{5CD53CF7-F524-4AD5-A307-1D6FDB941993}" srcOrd="0" destOrd="0" parTransId="{BE385D54-1D4C-48BA-A74C-2E5B7FDCB67A}" sibTransId="{84A24DED-5993-4AFA-8ECC-B6F3895BC3DF}"/>
    <dgm:cxn modelId="{6FBC3686-3138-4853-AF43-748862B07972}" type="presOf" srcId="{5CD53CF7-F524-4AD5-A307-1D6FDB941993}" destId="{C5E07536-FF96-48A9-A186-9E250E7C18BA}" srcOrd="0" destOrd="0" presId="urn:microsoft.com/office/officeart/2018/2/layout/IconVerticalSolidList"/>
    <dgm:cxn modelId="{FF09E58E-7CFE-47CA-B765-BAEA1A149204}" type="presOf" srcId="{D474D438-B680-4E21-B2CA-429EBB84C0E8}" destId="{B3AC7428-E7F3-4869-A75D-CBAF9C7508F5}" srcOrd="0" destOrd="0" presId="urn:microsoft.com/office/officeart/2018/2/layout/IconVerticalSolidList"/>
    <dgm:cxn modelId="{6D7902D7-EADA-4C94-92A6-2547BD015720}" srcId="{56225F3F-71DC-4818-A485-24E61F764E07}" destId="{D474D438-B680-4E21-B2CA-429EBB84C0E8}" srcOrd="1" destOrd="0" parTransId="{DFC03008-A1BB-4BDC-AF1C-B4513BBCC7A4}" sibTransId="{4A6D9A5D-BBF7-4396-8AD0-F3878C52BC77}"/>
    <dgm:cxn modelId="{BF982B98-AF25-4265-992E-CB6CC084005B}" type="presParOf" srcId="{4A29F360-6820-4F37-BD69-41EE1B90605A}" destId="{63AA5F23-C35E-4C19-9870-73F67C64B013}" srcOrd="0" destOrd="0" presId="urn:microsoft.com/office/officeart/2018/2/layout/IconVerticalSolidList"/>
    <dgm:cxn modelId="{1613918E-0B2E-49FD-AF71-D71419B82144}" type="presParOf" srcId="{63AA5F23-C35E-4C19-9870-73F67C64B013}" destId="{D01C63B4-7625-4C70-ACD8-FD14B6404666}" srcOrd="0" destOrd="0" presId="urn:microsoft.com/office/officeart/2018/2/layout/IconVerticalSolidList"/>
    <dgm:cxn modelId="{96B312CF-7FEB-4DAF-9A86-0BC9B2718A4D}" type="presParOf" srcId="{63AA5F23-C35E-4C19-9870-73F67C64B013}" destId="{12E0AF7B-38F1-4ACB-AC1F-0F76F3C3BD6D}" srcOrd="1" destOrd="0" presId="urn:microsoft.com/office/officeart/2018/2/layout/IconVerticalSolidList"/>
    <dgm:cxn modelId="{8430927A-1036-4564-819A-844A2EEAA1EB}" type="presParOf" srcId="{63AA5F23-C35E-4C19-9870-73F67C64B013}" destId="{73B384EA-118B-41A4-8EEB-D2F44E1C4975}" srcOrd="2" destOrd="0" presId="urn:microsoft.com/office/officeart/2018/2/layout/IconVerticalSolidList"/>
    <dgm:cxn modelId="{0ED25160-87CF-4FDD-A68C-CECB3931BEA1}" type="presParOf" srcId="{63AA5F23-C35E-4C19-9870-73F67C64B013}" destId="{C5E07536-FF96-48A9-A186-9E250E7C18BA}" srcOrd="3" destOrd="0" presId="urn:microsoft.com/office/officeart/2018/2/layout/IconVerticalSolidList"/>
    <dgm:cxn modelId="{11B9729C-545D-4CFC-97E3-F98168352293}" type="presParOf" srcId="{4A29F360-6820-4F37-BD69-41EE1B90605A}" destId="{1F68A3BA-317B-4F9C-9ECE-4B543B7F9C4C}" srcOrd="1" destOrd="0" presId="urn:microsoft.com/office/officeart/2018/2/layout/IconVerticalSolidList"/>
    <dgm:cxn modelId="{F8A6246C-FB2A-4997-BB62-3433B978D820}" type="presParOf" srcId="{4A29F360-6820-4F37-BD69-41EE1B90605A}" destId="{00C4B74B-B77F-4B02-9A92-0E3C5C615C82}" srcOrd="2" destOrd="0" presId="urn:microsoft.com/office/officeart/2018/2/layout/IconVerticalSolidList"/>
    <dgm:cxn modelId="{CE3EA9D6-2101-4DBE-86AB-8F8E2B9080E1}" type="presParOf" srcId="{00C4B74B-B77F-4B02-9A92-0E3C5C615C82}" destId="{4F06389A-C7B2-4233-BA41-A680D3CEC039}" srcOrd="0" destOrd="0" presId="urn:microsoft.com/office/officeart/2018/2/layout/IconVerticalSolidList"/>
    <dgm:cxn modelId="{9BF1A0A2-B819-406B-BA0B-2F4927BE474A}" type="presParOf" srcId="{00C4B74B-B77F-4B02-9A92-0E3C5C615C82}" destId="{40B0A140-60A6-403E-AF66-5BEA08DA1378}" srcOrd="1" destOrd="0" presId="urn:microsoft.com/office/officeart/2018/2/layout/IconVerticalSolidList"/>
    <dgm:cxn modelId="{7DD50A0A-2A7B-42BA-9E84-5B7C1258CBA8}" type="presParOf" srcId="{00C4B74B-B77F-4B02-9A92-0E3C5C615C82}" destId="{7E67FD24-4BE7-4F35-A545-AFC82286ACDC}" srcOrd="2" destOrd="0" presId="urn:microsoft.com/office/officeart/2018/2/layout/IconVerticalSolidList"/>
    <dgm:cxn modelId="{900DDDEA-6184-4F55-9206-05E79EA1B596}" type="presParOf" srcId="{00C4B74B-B77F-4B02-9A92-0E3C5C615C82}" destId="{B3AC7428-E7F3-4869-A75D-CBAF9C7508F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2C9C25-7672-4354-91AE-08230E918056}" type="doc">
      <dgm:prSet loTypeId="urn:microsoft.com/office/officeart/2008/layout/LinedList" loCatId="list" qsTypeId="urn:microsoft.com/office/officeart/2005/8/quickstyle/3d3" qsCatId="3D" csTypeId="urn:microsoft.com/office/officeart/2005/8/colors/accent0_1" csCatId="mainScheme" phldr="1"/>
      <dgm:spPr/>
      <dgm:t>
        <a:bodyPr/>
        <a:lstStyle/>
        <a:p>
          <a:endParaRPr lang="tr-TR"/>
        </a:p>
      </dgm:t>
    </dgm:pt>
    <dgm:pt modelId="{9C3E166D-4561-409B-862D-4E57CB910C28}">
      <dgm:prSet custT="1"/>
      <dgm:spPr/>
      <dgm:t>
        <a:bodyPr anchor="ctr"/>
        <a:lstStyle/>
        <a:p>
          <a:pPr algn="l"/>
          <a:r>
            <a:rPr lang="tr-TR" sz="2000" dirty="0">
              <a:latin typeface="Times New Roman" panose="02020603050405020304" pitchFamily="18" charset="0"/>
              <a:cs typeface="Times New Roman" panose="02020603050405020304" pitchFamily="18" charset="0"/>
            </a:rPr>
            <a:t>Ayrıca kampüs içinde öğrencilerin kullanabileceği çok sayıda kafeterya, sosyal ve spor alanları bulunmaktadır.</a:t>
          </a:r>
        </a:p>
      </dgm:t>
    </dgm:pt>
    <dgm:pt modelId="{6BC86D42-2FB2-438E-9F36-D10EF9DFC596}" type="parTrans" cxnId="{FF5DF73E-2260-4774-9656-19FB1EA20810}">
      <dgm:prSet/>
      <dgm:spPr/>
      <dgm:t>
        <a:bodyPr/>
        <a:lstStyle/>
        <a:p>
          <a:pPr algn="l"/>
          <a:endParaRPr lang="tr-TR"/>
        </a:p>
      </dgm:t>
    </dgm:pt>
    <dgm:pt modelId="{478B6733-6274-40E9-879A-C3FB5A50B357}" type="sibTrans" cxnId="{FF5DF73E-2260-4774-9656-19FB1EA20810}">
      <dgm:prSet/>
      <dgm:spPr/>
      <dgm:t>
        <a:bodyPr/>
        <a:lstStyle/>
        <a:p>
          <a:pPr algn="l"/>
          <a:endParaRPr lang="tr-TR"/>
        </a:p>
      </dgm:t>
    </dgm:pt>
    <dgm:pt modelId="{480832DF-5849-46A8-8712-EA1B89D99AFE}">
      <dgm:prSet custT="1"/>
      <dgm:spPr/>
      <dgm:t>
        <a:bodyPr anchor="ctr"/>
        <a:lstStyle/>
        <a:p>
          <a:pPr algn="l"/>
          <a:r>
            <a:rPr lang="tr-TR" sz="2000" dirty="0">
              <a:latin typeface="Times New Roman" panose="02020603050405020304" pitchFamily="18" charset="0"/>
              <a:cs typeface="Times New Roman" panose="02020603050405020304" pitchFamily="18" charset="0"/>
            </a:rPr>
            <a:t>Üniversitemiz yıl içerisinde bilimsel, kültürel, sosyal ve sportif faaliyetler düzenlemektedir. </a:t>
          </a:r>
        </a:p>
      </dgm:t>
    </dgm:pt>
    <dgm:pt modelId="{86C375F4-AC71-4696-88A7-123AEA177CAC}" type="parTrans" cxnId="{83E05520-AD6E-4C11-9C33-11ECC7E0BC08}">
      <dgm:prSet/>
      <dgm:spPr/>
      <dgm:t>
        <a:bodyPr/>
        <a:lstStyle/>
        <a:p>
          <a:pPr algn="l"/>
          <a:endParaRPr lang="tr-TR"/>
        </a:p>
      </dgm:t>
    </dgm:pt>
    <dgm:pt modelId="{4D0C1178-84EC-4E9B-91CF-C1532D09879E}" type="sibTrans" cxnId="{83E05520-AD6E-4C11-9C33-11ECC7E0BC08}">
      <dgm:prSet/>
      <dgm:spPr/>
      <dgm:t>
        <a:bodyPr/>
        <a:lstStyle/>
        <a:p>
          <a:pPr algn="l"/>
          <a:endParaRPr lang="tr-TR"/>
        </a:p>
      </dgm:t>
    </dgm:pt>
    <dgm:pt modelId="{6CF643A3-A118-4C51-BA84-27B82AED40E3}">
      <dgm:prSet custT="1"/>
      <dgm:spPr/>
      <dgm:t>
        <a:bodyPr anchor="ctr"/>
        <a:lstStyle/>
        <a:p>
          <a:pPr algn="l"/>
          <a:r>
            <a:rPr lang="tr-TR" sz="2000" dirty="0">
              <a:latin typeface="Times New Roman" panose="02020603050405020304" pitchFamily="18" charset="0"/>
              <a:cs typeface="Times New Roman" panose="02020603050405020304" pitchFamily="18" charset="0"/>
            </a:rPr>
            <a:t>Web sayfasında duyurular kısmından etkinlikleri takip edebilirsiniz.</a:t>
          </a:r>
          <a:endParaRPr lang="tr-TR" sz="2000" dirty="0">
            <a:latin typeface="Times New Roman" panose="02020603050405020304" pitchFamily="18" charset="0"/>
            <a:ea typeface="Times New Roman" charset="0"/>
            <a:cs typeface="Times New Roman" panose="02020603050405020304" pitchFamily="18" charset="0"/>
          </a:endParaRPr>
        </a:p>
      </dgm:t>
    </dgm:pt>
    <dgm:pt modelId="{211B9997-D744-4FF6-BCCF-940CA9665DE7}" type="parTrans" cxnId="{944269A5-D5EE-41CF-BAE8-BA5A66A456C2}">
      <dgm:prSet/>
      <dgm:spPr/>
      <dgm:t>
        <a:bodyPr/>
        <a:lstStyle/>
        <a:p>
          <a:pPr algn="l"/>
          <a:endParaRPr lang="tr-TR"/>
        </a:p>
      </dgm:t>
    </dgm:pt>
    <dgm:pt modelId="{8DF945C3-E726-4752-8AFF-E636EAF2356F}" type="sibTrans" cxnId="{944269A5-D5EE-41CF-BAE8-BA5A66A456C2}">
      <dgm:prSet/>
      <dgm:spPr/>
      <dgm:t>
        <a:bodyPr/>
        <a:lstStyle/>
        <a:p>
          <a:pPr algn="l"/>
          <a:endParaRPr lang="tr-TR"/>
        </a:p>
      </dgm:t>
    </dgm:pt>
    <dgm:pt modelId="{CA08EC84-E5E7-4D12-9E78-7DD4D8F0FB0F}">
      <dgm:prSet phldrT="[Metin]" custT="1"/>
      <dgm:spPr/>
      <dgm:t>
        <a:bodyPr anchor="ctr"/>
        <a:lstStyle/>
        <a:p>
          <a:pPr algn="l">
            <a:buFont typeface="Arial"/>
            <a:buNone/>
          </a:pPr>
          <a:r>
            <a:rPr lang="tr-TR" sz="2000" dirty="0">
              <a:latin typeface="Times New Roman" panose="02020603050405020304" pitchFamily="18" charset="0"/>
              <a:cs typeface="Times New Roman" panose="02020603050405020304" pitchFamily="18" charset="0"/>
            </a:rPr>
            <a:t>Kampüs içinde bulunan Üniversite Evi’nde öğle yemeği için menüler sunulmaktadır. </a:t>
          </a:r>
          <a:endParaRPr lang="tr-TR" sz="2000" dirty="0"/>
        </a:p>
      </dgm:t>
    </dgm:pt>
    <dgm:pt modelId="{AD7B70BB-9D88-4AA2-A338-04B07B1325FA}" type="sibTrans" cxnId="{9D9423B5-B068-4C9B-BCE5-391BEA37E075}">
      <dgm:prSet/>
      <dgm:spPr/>
      <dgm:t>
        <a:bodyPr/>
        <a:lstStyle/>
        <a:p>
          <a:pPr algn="l"/>
          <a:endParaRPr lang="tr-TR"/>
        </a:p>
      </dgm:t>
    </dgm:pt>
    <dgm:pt modelId="{6238D01F-CEF8-43D0-AAA1-7F184367305D}" type="parTrans" cxnId="{9D9423B5-B068-4C9B-BCE5-391BEA37E075}">
      <dgm:prSet/>
      <dgm:spPr/>
      <dgm:t>
        <a:bodyPr/>
        <a:lstStyle/>
        <a:p>
          <a:pPr algn="l"/>
          <a:endParaRPr lang="tr-TR"/>
        </a:p>
      </dgm:t>
    </dgm:pt>
    <dgm:pt modelId="{02F95381-0DEF-4B46-A81F-2D33E832E4E4}">
      <dgm:prSet phldrT="[Metin]" phldr="1" custT="1"/>
      <dgm:spPr/>
      <dgm:t>
        <a:bodyPr/>
        <a:lstStyle/>
        <a:p>
          <a:pPr algn="l"/>
          <a:endParaRPr lang="tr-TR" sz="2000" dirty="0"/>
        </a:p>
      </dgm:t>
    </dgm:pt>
    <dgm:pt modelId="{DDB9BB20-63D3-4592-BE7A-5573CBBFA9E4}" type="sibTrans" cxnId="{CF17FDC0-DE56-4CEB-BDBE-55F0DE939BB7}">
      <dgm:prSet/>
      <dgm:spPr/>
      <dgm:t>
        <a:bodyPr/>
        <a:lstStyle/>
        <a:p>
          <a:pPr algn="l"/>
          <a:endParaRPr lang="tr-TR"/>
        </a:p>
      </dgm:t>
    </dgm:pt>
    <dgm:pt modelId="{3F03BC40-CC1A-47DC-9A11-91B1C34CCD87}" type="parTrans" cxnId="{CF17FDC0-DE56-4CEB-BDBE-55F0DE939BB7}">
      <dgm:prSet/>
      <dgm:spPr/>
      <dgm:t>
        <a:bodyPr/>
        <a:lstStyle/>
        <a:p>
          <a:pPr algn="l"/>
          <a:endParaRPr lang="tr-TR"/>
        </a:p>
      </dgm:t>
    </dgm:pt>
    <dgm:pt modelId="{6E22E184-3448-4FF0-BACA-F4558C7ACDD4}" type="pres">
      <dgm:prSet presAssocID="{E72C9C25-7672-4354-91AE-08230E918056}" presName="vert0" presStyleCnt="0">
        <dgm:presLayoutVars>
          <dgm:dir/>
          <dgm:animOne val="branch"/>
          <dgm:animLvl val="lvl"/>
        </dgm:presLayoutVars>
      </dgm:prSet>
      <dgm:spPr/>
    </dgm:pt>
    <dgm:pt modelId="{F67F3F76-DBDD-411A-A194-506E1C668FAB}" type="pres">
      <dgm:prSet presAssocID="{02F95381-0DEF-4B46-A81F-2D33E832E4E4}" presName="thickLine" presStyleLbl="alignNode1" presStyleIdx="0" presStyleCnt="1"/>
      <dgm:spPr/>
    </dgm:pt>
    <dgm:pt modelId="{61DB427B-F52F-4573-B9C0-2CADFAEDEC1B}" type="pres">
      <dgm:prSet presAssocID="{02F95381-0DEF-4B46-A81F-2D33E832E4E4}" presName="horz1" presStyleCnt="0"/>
      <dgm:spPr/>
    </dgm:pt>
    <dgm:pt modelId="{929EF57F-4E7B-4D35-80EC-C2E77B4F2C2F}" type="pres">
      <dgm:prSet presAssocID="{02F95381-0DEF-4B46-A81F-2D33E832E4E4}" presName="tx1" presStyleLbl="revTx" presStyleIdx="0" presStyleCnt="5" custLinFactNeighborX="-8291"/>
      <dgm:spPr/>
    </dgm:pt>
    <dgm:pt modelId="{C40B0DCD-54C4-4409-BB6A-52469623CF59}" type="pres">
      <dgm:prSet presAssocID="{02F95381-0DEF-4B46-A81F-2D33E832E4E4}" presName="vert1" presStyleCnt="0"/>
      <dgm:spPr/>
    </dgm:pt>
    <dgm:pt modelId="{1A769B7F-DF2B-4E18-AF8A-A77C9C94D430}" type="pres">
      <dgm:prSet presAssocID="{CA08EC84-E5E7-4D12-9E78-7DD4D8F0FB0F}" presName="vertSpace2a" presStyleCnt="0"/>
      <dgm:spPr/>
    </dgm:pt>
    <dgm:pt modelId="{E082E3B1-E3B2-4948-B523-0A1F50A7462A}" type="pres">
      <dgm:prSet presAssocID="{CA08EC84-E5E7-4D12-9E78-7DD4D8F0FB0F}" presName="horz2" presStyleCnt="0"/>
      <dgm:spPr/>
    </dgm:pt>
    <dgm:pt modelId="{2C37006E-A95A-4644-96EB-E86740D78654}" type="pres">
      <dgm:prSet presAssocID="{CA08EC84-E5E7-4D12-9E78-7DD4D8F0FB0F}" presName="horzSpace2" presStyleCnt="0"/>
      <dgm:spPr/>
    </dgm:pt>
    <dgm:pt modelId="{BE141CCB-590A-4097-8BE8-26CD1E10DEDE}" type="pres">
      <dgm:prSet presAssocID="{CA08EC84-E5E7-4D12-9E78-7DD4D8F0FB0F}" presName="tx2" presStyleLbl="revTx" presStyleIdx="1" presStyleCnt="5"/>
      <dgm:spPr/>
    </dgm:pt>
    <dgm:pt modelId="{B72505C4-4130-437C-BCEB-278A7D63A4E8}" type="pres">
      <dgm:prSet presAssocID="{CA08EC84-E5E7-4D12-9E78-7DD4D8F0FB0F}" presName="vert2" presStyleCnt="0"/>
      <dgm:spPr/>
    </dgm:pt>
    <dgm:pt modelId="{EB5BA1AE-58BD-494B-812A-09A237DF33F8}" type="pres">
      <dgm:prSet presAssocID="{CA08EC84-E5E7-4D12-9E78-7DD4D8F0FB0F}" presName="thinLine2b" presStyleLbl="callout" presStyleIdx="0" presStyleCnt="4"/>
      <dgm:spPr/>
    </dgm:pt>
    <dgm:pt modelId="{8FEF9F36-AA16-4918-AAE2-16D1E5ADC27F}" type="pres">
      <dgm:prSet presAssocID="{CA08EC84-E5E7-4D12-9E78-7DD4D8F0FB0F}" presName="vertSpace2b" presStyleCnt="0"/>
      <dgm:spPr/>
    </dgm:pt>
    <dgm:pt modelId="{36391967-905F-4526-8CB1-44FCA9B3D8DB}" type="pres">
      <dgm:prSet presAssocID="{9C3E166D-4561-409B-862D-4E57CB910C28}" presName="horz2" presStyleCnt="0"/>
      <dgm:spPr/>
    </dgm:pt>
    <dgm:pt modelId="{3DD74621-58B5-4881-8A80-0DD5AC7578AA}" type="pres">
      <dgm:prSet presAssocID="{9C3E166D-4561-409B-862D-4E57CB910C28}" presName="horzSpace2" presStyleCnt="0"/>
      <dgm:spPr/>
    </dgm:pt>
    <dgm:pt modelId="{38ED7AC2-1CDC-4244-AC5A-763CF0B986BD}" type="pres">
      <dgm:prSet presAssocID="{9C3E166D-4561-409B-862D-4E57CB910C28}" presName="tx2" presStyleLbl="revTx" presStyleIdx="2" presStyleCnt="5"/>
      <dgm:spPr/>
    </dgm:pt>
    <dgm:pt modelId="{5C9AC8FD-F20C-436B-BAA0-24015B4044DD}" type="pres">
      <dgm:prSet presAssocID="{9C3E166D-4561-409B-862D-4E57CB910C28}" presName="vert2" presStyleCnt="0"/>
      <dgm:spPr/>
    </dgm:pt>
    <dgm:pt modelId="{E0F41595-3EFA-45FC-BE7B-BC5845744E15}" type="pres">
      <dgm:prSet presAssocID="{9C3E166D-4561-409B-862D-4E57CB910C28}" presName="thinLine2b" presStyleLbl="callout" presStyleIdx="1" presStyleCnt="4"/>
      <dgm:spPr/>
    </dgm:pt>
    <dgm:pt modelId="{003BA423-8A8B-4A7B-8DA2-0F693AB44C28}" type="pres">
      <dgm:prSet presAssocID="{9C3E166D-4561-409B-862D-4E57CB910C28}" presName="vertSpace2b" presStyleCnt="0"/>
      <dgm:spPr/>
    </dgm:pt>
    <dgm:pt modelId="{6755B5C3-5D19-400C-9B7B-8A45A1AA691B}" type="pres">
      <dgm:prSet presAssocID="{480832DF-5849-46A8-8712-EA1B89D99AFE}" presName="horz2" presStyleCnt="0"/>
      <dgm:spPr/>
    </dgm:pt>
    <dgm:pt modelId="{34E6AC03-CC66-4D87-8B34-C8347837A42D}" type="pres">
      <dgm:prSet presAssocID="{480832DF-5849-46A8-8712-EA1B89D99AFE}" presName="horzSpace2" presStyleCnt="0"/>
      <dgm:spPr/>
    </dgm:pt>
    <dgm:pt modelId="{3CD2DF1C-EC64-4B5D-B07A-91C9ACDE74E9}" type="pres">
      <dgm:prSet presAssocID="{480832DF-5849-46A8-8712-EA1B89D99AFE}" presName="tx2" presStyleLbl="revTx" presStyleIdx="3" presStyleCnt="5"/>
      <dgm:spPr/>
    </dgm:pt>
    <dgm:pt modelId="{C88ED1E5-0312-4C75-818F-FE169F52B174}" type="pres">
      <dgm:prSet presAssocID="{480832DF-5849-46A8-8712-EA1B89D99AFE}" presName="vert2" presStyleCnt="0"/>
      <dgm:spPr/>
    </dgm:pt>
    <dgm:pt modelId="{AC495CE5-AC85-4790-B1BC-3BA3A204BA8D}" type="pres">
      <dgm:prSet presAssocID="{480832DF-5849-46A8-8712-EA1B89D99AFE}" presName="thinLine2b" presStyleLbl="callout" presStyleIdx="2" presStyleCnt="4"/>
      <dgm:spPr/>
    </dgm:pt>
    <dgm:pt modelId="{E659F658-B7D1-4CAA-B3A1-C01CA57C44E0}" type="pres">
      <dgm:prSet presAssocID="{480832DF-5849-46A8-8712-EA1B89D99AFE}" presName="vertSpace2b" presStyleCnt="0"/>
      <dgm:spPr/>
    </dgm:pt>
    <dgm:pt modelId="{E5264172-4BD6-4CF5-B7A5-312E4C353EAC}" type="pres">
      <dgm:prSet presAssocID="{6CF643A3-A118-4C51-BA84-27B82AED40E3}" presName="horz2" presStyleCnt="0"/>
      <dgm:spPr/>
    </dgm:pt>
    <dgm:pt modelId="{EB074841-CF0F-432F-BB12-F3958EE63380}" type="pres">
      <dgm:prSet presAssocID="{6CF643A3-A118-4C51-BA84-27B82AED40E3}" presName="horzSpace2" presStyleCnt="0"/>
      <dgm:spPr/>
    </dgm:pt>
    <dgm:pt modelId="{4BA6EFF3-D1FA-4D42-A65E-3B9A2662315D}" type="pres">
      <dgm:prSet presAssocID="{6CF643A3-A118-4C51-BA84-27B82AED40E3}" presName="tx2" presStyleLbl="revTx" presStyleIdx="4" presStyleCnt="5"/>
      <dgm:spPr/>
    </dgm:pt>
    <dgm:pt modelId="{7A88A42A-977E-4A44-8E31-F39A583BC453}" type="pres">
      <dgm:prSet presAssocID="{6CF643A3-A118-4C51-BA84-27B82AED40E3}" presName="vert2" presStyleCnt="0"/>
      <dgm:spPr/>
    </dgm:pt>
    <dgm:pt modelId="{4CC58A00-60F2-426D-8D11-B890A7ABEF10}" type="pres">
      <dgm:prSet presAssocID="{6CF643A3-A118-4C51-BA84-27B82AED40E3}" presName="thinLine2b" presStyleLbl="callout" presStyleIdx="3" presStyleCnt="4"/>
      <dgm:spPr/>
    </dgm:pt>
    <dgm:pt modelId="{710C840C-0021-4F92-9BEA-52E85FFA78EE}" type="pres">
      <dgm:prSet presAssocID="{6CF643A3-A118-4C51-BA84-27B82AED40E3}" presName="vertSpace2b" presStyleCnt="0"/>
      <dgm:spPr/>
    </dgm:pt>
  </dgm:ptLst>
  <dgm:cxnLst>
    <dgm:cxn modelId="{9E053B08-2211-4483-BC74-44A3B874E30A}" type="presOf" srcId="{6CF643A3-A118-4C51-BA84-27B82AED40E3}" destId="{4BA6EFF3-D1FA-4D42-A65E-3B9A2662315D}" srcOrd="0" destOrd="0" presId="urn:microsoft.com/office/officeart/2008/layout/LinedList"/>
    <dgm:cxn modelId="{83E05520-AD6E-4C11-9C33-11ECC7E0BC08}" srcId="{02F95381-0DEF-4B46-A81F-2D33E832E4E4}" destId="{480832DF-5849-46A8-8712-EA1B89D99AFE}" srcOrd="2" destOrd="0" parTransId="{86C375F4-AC71-4696-88A7-123AEA177CAC}" sibTransId="{4D0C1178-84EC-4E9B-91CF-C1532D09879E}"/>
    <dgm:cxn modelId="{9B27542A-4720-479D-9C2D-DC4D49E9D991}" type="presOf" srcId="{CA08EC84-E5E7-4D12-9E78-7DD4D8F0FB0F}" destId="{BE141CCB-590A-4097-8BE8-26CD1E10DEDE}" srcOrd="0" destOrd="0" presId="urn:microsoft.com/office/officeart/2008/layout/LinedList"/>
    <dgm:cxn modelId="{FF5DF73E-2260-4774-9656-19FB1EA20810}" srcId="{02F95381-0DEF-4B46-A81F-2D33E832E4E4}" destId="{9C3E166D-4561-409B-862D-4E57CB910C28}" srcOrd="1" destOrd="0" parTransId="{6BC86D42-2FB2-438E-9F36-D10EF9DFC596}" sibTransId="{478B6733-6274-40E9-879A-C3FB5A50B357}"/>
    <dgm:cxn modelId="{B4636E5E-709E-4B49-8388-9F2E7F8F2D9C}" type="presOf" srcId="{E72C9C25-7672-4354-91AE-08230E918056}" destId="{6E22E184-3448-4FF0-BACA-F4558C7ACDD4}" srcOrd="0" destOrd="0" presId="urn:microsoft.com/office/officeart/2008/layout/LinedList"/>
    <dgm:cxn modelId="{545B9079-640E-4FC7-9433-9E6D58EE1CAB}" type="presOf" srcId="{480832DF-5849-46A8-8712-EA1B89D99AFE}" destId="{3CD2DF1C-EC64-4B5D-B07A-91C9ACDE74E9}" srcOrd="0" destOrd="0" presId="urn:microsoft.com/office/officeart/2008/layout/LinedList"/>
    <dgm:cxn modelId="{944269A5-D5EE-41CF-BAE8-BA5A66A456C2}" srcId="{02F95381-0DEF-4B46-A81F-2D33E832E4E4}" destId="{6CF643A3-A118-4C51-BA84-27B82AED40E3}" srcOrd="3" destOrd="0" parTransId="{211B9997-D744-4FF6-BCCF-940CA9665DE7}" sibTransId="{8DF945C3-E726-4752-8AFF-E636EAF2356F}"/>
    <dgm:cxn modelId="{9D9423B5-B068-4C9B-BCE5-391BEA37E075}" srcId="{02F95381-0DEF-4B46-A81F-2D33E832E4E4}" destId="{CA08EC84-E5E7-4D12-9E78-7DD4D8F0FB0F}" srcOrd="0" destOrd="0" parTransId="{6238D01F-CEF8-43D0-AAA1-7F184367305D}" sibTransId="{AD7B70BB-9D88-4AA2-A338-04B07B1325FA}"/>
    <dgm:cxn modelId="{CF17FDC0-DE56-4CEB-BDBE-55F0DE939BB7}" srcId="{E72C9C25-7672-4354-91AE-08230E918056}" destId="{02F95381-0DEF-4B46-A81F-2D33E832E4E4}" srcOrd="0" destOrd="0" parTransId="{3F03BC40-CC1A-47DC-9A11-91B1C34CCD87}" sibTransId="{DDB9BB20-63D3-4592-BE7A-5573CBBFA9E4}"/>
    <dgm:cxn modelId="{928256DB-2E63-4BD1-9972-BBC7F6A717A7}" type="presOf" srcId="{02F95381-0DEF-4B46-A81F-2D33E832E4E4}" destId="{929EF57F-4E7B-4D35-80EC-C2E77B4F2C2F}" srcOrd="0" destOrd="0" presId="urn:microsoft.com/office/officeart/2008/layout/LinedList"/>
    <dgm:cxn modelId="{BD707DFB-1995-45B2-9A60-D215B6812489}" type="presOf" srcId="{9C3E166D-4561-409B-862D-4E57CB910C28}" destId="{38ED7AC2-1CDC-4244-AC5A-763CF0B986BD}" srcOrd="0" destOrd="0" presId="urn:microsoft.com/office/officeart/2008/layout/LinedList"/>
    <dgm:cxn modelId="{5BED3AB2-3070-499C-8926-AA5CC506AA49}" type="presParOf" srcId="{6E22E184-3448-4FF0-BACA-F4558C7ACDD4}" destId="{F67F3F76-DBDD-411A-A194-506E1C668FAB}" srcOrd="0" destOrd="0" presId="urn:microsoft.com/office/officeart/2008/layout/LinedList"/>
    <dgm:cxn modelId="{E8DCDDB7-22FA-4902-8046-C433121252DA}" type="presParOf" srcId="{6E22E184-3448-4FF0-BACA-F4558C7ACDD4}" destId="{61DB427B-F52F-4573-B9C0-2CADFAEDEC1B}" srcOrd="1" destOrd="0" presId="urn:microsoft.com/office/officeart/2008/layout/LinedList"/>
    <dgm:cxn modelId="{3F4964D4-EF42-42EC-B842-11E1EBF66148}" type="presParOf" srcId="{61DB427B-F52F-4573-B9C0-2CADFAEDEC1B}" destId="{929EF57F-4E7B-4D35-80EC-C2E77B4F2C2F}" srcOrd="0" destOrd="0" presId="urn:microsoft.com/office/officeart/2008/layout/LinedList"/>
    <dgm:cxn modelId="{52916A90-8E60-4608-AE79-0B8B131B429B}" type="presParOf" srcId="{61DB427B-F52F-4573-B9C0-2CADFAEDEC1B}" destId="{C40B0DCD-54C4-4409-BB6A-52469623CF59}" srcOrd="1" destOrd="0" presId="urn:microsoft.com/office/officeart/2008/layout/LinedList"/>
    <dgm:cxn modelId="{B22BCBB3-0C6E-4934-AE27-BC3E83A82EC1}" type="presParOf" srcId="{C40B0DCD-54C4-4409-BB6A-52469623CF59}" destId="{1A769B7F-DF2B-4E18-AF8A-A77C9C94D430}" srcOrd="0" destOrd="0" presId="urn:microsoft.com/office/officeart/2008/layout/LinedList"/>
    <dgm:cxn modelId="{F97A1FE4-075C-45BA-985C-ADE1CE8C4A5C}" type="presParOf" srcId="{C40B0DCD-54C4-4409-BB6A-52469623CF59}" destId="{E082E3B1-E3B2-4948-B523-0A1F50A7462A}" srcOrd="1" destOrd="0" presId="urn:microsoft.com/office/officeart/2008/layout/LinedList"/>
    <dgm:cxn modelId="{39DBFF9C-B987-4302-9C33-A8DF7BA00F49}" type="presParOf" srcId="{E082E3B1-E3B2-4948-B523-0A1F50A7462A}" destId="{2C37006E-A95A-4644-96EB-E86740D78654}" srcOrd="0" destOrd="0" presId="urn:microsoft.com/office/officeart/2008/layout/LinedList"/>
    <dgm:cxn modelId="{5171D7D7-7910-459B-87D8-09A8164C7BD5}" type="presParOf" srcId="{E082E3B1-E3B2-4948-B523-0A1F50A7462A}" destId="{BE141CCB-590A-4097-8BE8-26CD1E10DEDE}" srcOrd="1" destOrd="0" presId="urn:microsoft.com/office/officeart/2008/layout/LinedList"/>
    <dgm:cxn modelId="{B10E6676-A37C-459C-81D2-2982011760E9}" type="presParOf" srcId="{E082E3B1-E3B2-4948-B523-0A1F50A7462A}" destId="{B72505C4-4130-437C-BCEB-278A7D63A4E8}" srcOrd="2" destOrd="0" presId="urn:microsoft.com/office/officeart/2008/layout/LinedList"/>
    <dgm:cxn modelId="{0D1B728B-31BA-4FA1-B871-6C17D6870EDB}" type="presParOf" srcId="{C40B0DCD-54C4-4409-BB6A-52469623CF59}" destId="{EB5BA1AE-58BD-494B-812A-09A237DF33F8}" srcOrd="2" destOrd="0" presId="urn:microsoft.com/office/officeart/2008/layout/LinedList"/>
    <dgm:cxn modelId="{2069D8FF-AA66-4005-8A82-FD6F08F82468}" type="presParOf" srcId="{C40B0DCD-54C4-4409-BB6A-52469623CF59}" destId="{8FEF9F36-AA16-4918-AAE2-16D1E5ADC27F}" srcOrd="3" destOrd="0" presId="urn:microsoft.com/office/officeart/2008/layout/LinedList"/>
    <dgm:cxn modelId="{3775B389-B322-4AE9-8AF8-8A7D92111ACF}" type="presParOf" srcId="{C40B0DCD-54C4-4409-BB6A-52469623CF59}" destId="{36391967-905F-4526-8CB1-44FCA9B3D8DB}" srcOrd="4" destOrd="0" presId="urn:microsoft.com/office/officeart/2008/layout/LinedList"/>
    <dgm:cxn modelId="{2EC6A0D9-ADCF-4A4B-B955-26B80AE8EEBF}" type="presParOf" srcId="{36391967-905F-4526-8CB1-44FCA9B3D8DB}" destId="{3DD74621-58B5-4881-8A80-0DD5AC7578AA}" srcOrd="0" destOrd="0" presId="urn:microsoft.com/office/officeart/2008/layout/LinedList"/>
    <dgm:cxn modelId="{9DC453B5-9B1B-4779-AB9D-5BA75E91F03E}" type="presParOf" srcId="{36391967-905F-4526-8CB1-44FCA9B3D8DB}" destId="{38ED7AC2-1CDC-4244-AC5A-763CF0B986BD}" srcOrd="1" destOrd="0" presId="urn:microsoft.com/office/officeart/2008/layout/LinedList"/>
    <dgm:cxn modelId="{F0BA545D-00C2-45FB-9D47-63EFDB3F8EB2}" type="presParOf" srcId="{36391967-905F-4526-8CB1-44FCA9B3D8DB}" destId="{5C9AC8FD-F20C-436B-BAA0-24015B4044DD}" srcOrd="2" destOrd="0" presId="urn:microsoft.com/office/officeart/2008/layout/LinedList"/>
    <dgm:cxn modelId="{79AA3DAA-FCF2-4262-AC72-8215CF6681C8}" type="presParOf" srcId="{C40B0DCD-54C4-4409-BB6A-52469623CF59}" destId="{E0F41595-3EFA-45FC-BE7B-BC5845744E15}" srcOrd="5" destOrd="0" presId="urn:microsoft.com/office/officeart/2008/layout/LinedList"/>
    <dgm:cxn modelId="{B6E31E1A-C2B0-408D-9720-18644579FA7C}" type="presParOf" srcId="{C40B0DCD-54C4-4409-BB6A-52469623CF59}" destId="{003BA423-8A8B-4A7B-8DA2-0F693AB44C28}" srcOrd="6" destOrd="0" presId="urn:microsoft.com/office/officeart/2008/layout/LinedList"/>
    <dgm:cxn modelId="{A1AD93C0-D720-4F6F-9E9D-C5771AB32DD6}" type="presParOf" srcId="{C40B0DCD-54C4-4409-BB6A-52469623CF59}" destId="{6755B5C3-5D19-400C-9B7B-8A45A1AA691B}" srcOrd="7" destOrd="0" presId="urn:microsoft.com/office/officeart/2008/layout/LinedList"/>
    <dgm:cxn modelId="{84543211-8933-4E9E-8229-7807858B824C}" type="presParOf" srcId="{6755B5C3-5D19-400C-9B7B-8A45A1AA691B}" destId="{34E6AC03-CC66-4D87-8B34-C8347837A42D}" srcOrd="0" destOrd="0" presId="urn:microsoft.com/office/officeart/2008/layout/LinedList"/>
    <dgm:cxn modelId="{79B8B8F6-E3D3-47E2-B420-3F5A06AE3121}" type="presParOf" srcId="{6755B5C3-5D19-400C-9B7B-8A45A1AA691B}" destId="{3CD2DF1C-EC64-4B5D-B07A-91C9ACDE74E9}" srcOrd="1" destOrd="0" presId="urn:microsoft.com/office/officeart/2008/layout/LinedList"/>
    <dgm:cxn modelId="{598DFEC7-4E0C-40EC-9F3F-F695F6458823}" type="presParOf" srcId="{6755B5C3-5D19-400C-9B7B-8A45A1AA691B}" destId="{C88ED1E5-0312-4C75-818F-FE169F52B174}" srcOrd="2" destOrd="0" presId="urn:microsoft.com/office/officeart/2008/layout/LinedList"/>
    <dgm:cxn modelId="{8A0530DD-3AFD-4001-B367-5D8A85D984BB}" type="presParOf" srcId="{C40B0DCD-54C4-4409-BB6A-52469623CF59}" destId="{AC495CE5-AC85-4790-B1BC-3BA3A204BA8D}" srcOrd="8" destOrd="0" presId="urn:microsoft.com/office/officeart/2008/layout/LinedList"/>
    <dgm:cxn modelId="{DA614FD2-F62E-4287-B587-E53D8EB9D9EE}" type="presParOf" srcId="{C40B0DCD-54C4-4409-BB6A-52469623CF59}" destId="{E659F658-B7D1-4CAA-B3A1-C01CA57C44E0}" srcOrd="9" destOrd="0" presId="urn:microsoft.com/office/officeart/2008/layout/LinedList"/>
    <dgm:cxn modelId="{7EA8C8F3-C27C-443E-BB8D-BA5102F84F8F}" type="presParOf" srcId="{C40B0DCD-54C4-4409-BB6A-52469623CF59}" destId="{E5264172-4BD6-4CF5-B7A5-312E4C353EAC}" srcOrd="10" destOrd="0" presId="urn:microsoft.com/office/officeart/2008/layout/LinedList"/>
    <dgm:cxn modelId="{36AC68E0-92E4-4EEB-B51F-C5434545301F}" type="presParOf" srcId="{E5264172-4BD6-4CF5-B7A5-312E4C353EAC}" destId="{EB074841-CF0F-432F-BB12-F3958EE63380}" srcOrd="0" destOrd="0" presId="urn:microsoft.com/office/officeart/2008/layout/LinedList"/>
    <dgm:cxn modelId="{8AA994D0-61CB-4EB8-A306-E7088BE794A0}" type="presParOf" srcId="{E5264172-4BD6-4CF5-B7A5-312E4C353EAC}" destId="{4BA6EFF3-D1FA-4D42-A65E-3B9A2662315D}" srcOrd="1" destOrd="0" presId="urn:microsoft.com/office/officeart/2008/layout/LinedList"/>
    <dgm:cxn modelId="{7EB1562A-8197-490A-8006-15D5A2A0FEE5}" type="presParOf" srcId="{E5264172-4BD6-4CF5-B7A5-312E4C353EAC}" destId="{7A88A42A-977E-4A44-8E31-F39A583BC453}" srcOrd="2" destOrd="0" presId="urn:microsoft.com/office/officeart/2008/layout/LinedList"/>
    <dgm:cxn modelId="{C30E01E0-0DDB-46F3-B1DA-43B243C3A42E}" type="presParOf" srcId="{C40B0DCD-54C4-4409-BB6A-52469623CF59}" destId="{4CC58A00-60F2-426D-8D11-B890A7ABEF10}" srcOrd="11" destOrd="0" presId="urn:microsoft.com/office/officeart/2008/layout/LinedList"/>
    <dgm:cxn modelId="{6A780C46-1AF5-4E24-B86C-DC79D59C3BAA}" type="presParOf" srcId="{C40B0DCD-54C4-4409-BB6A-52469623CF59}" destId="{710C840C-0021-4F92-9BEA-52E85FFA78EE}"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1AE21-A89C-4F81-945A-462D848F4035}"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tr-TR"/>
        </a:p>
      </dgm:t>
    </dgm:pt>
    <dgm:pt modelId="{3E1B997A-2C06-4798-891E-6155C1CF2FD6}">
      <dgm:prSet phldrT="[Metin]" custT="1">
        <dgm:style>
          <a:lnRef idx="0">
            <a:scrgbClr r="0" g="0" b="0"/>
          </a:lnRef>
          <a:fillRef idx="0">
            <a:scrgbClr r="0" g="0" b="0"/>
          </a:fillRef>
          <a:effectRef idx="0">
            <a:scrgbClr r="0" g="0" b="0"/>
          </a:effectRef>
          <a:fontRef idx="minor">
            <a:schemeClr val="lt1"/>
          </a:fontRef>
        </dgm:style>
      </dgm:prSet>
      <dgm:spPr>
        <a:solidFill>
          <a:srgbClr val="7A1A3F"/>
        </a:solidFill>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buNone/>
          </a:pPr>
          <a:r>
            <a:rPr lang="tr-TR" sz="2400" dirty="0">
              <a:latin typeface="Times New Roman" panose="02020603050405020304" pitchFamily="18" charset="0"/>
              <a:cs typeface="Times New Roman" panose="02020603050405020304" pitchFamily="18" charset="0"/>
            </a:rPr>
            <a:t>Kütüphanemiz; </a:t>
          </a:r>
        </a:p>
        <a:p>
          <a:pPr algn="just">
            <a:buNone/>
          </a:pPr>
          <a:r>
            <a:rPr lang="tr-TR" sz="2400" dirty="0">
              <a:latin typeface="Times New Roman" panose="02020603050405020304" pitchFamily="18" charset="0"/>
              <a:cs typeface="Times New Roman" panose="02020603050405020304" pitchFamily="18" charset="0"/>
            </a:rPr>
            <a:t>hafta içi 08:30-23.00; hafta sonu 09.00-23.00 saatleri arasında hizmet vermektedir.</a:t>
          </a:r>
          <a:endParaRPr lang="tr-TR" sz="2400" dirty="0"/>
        </a:p>
      </dgm:t>
    </dgm:pt>
    <dgm:pt modelId="{D88B6FD0-0E04-4599-85C1-D01DF3EC6001}" type="parTrans" cxnId="{3CEAB3EE-4241-4240-AED7-E60B1203A2B9}">
      <dgm:prSet/>
      <dgm:spPr/>
      <dgm:t>
        <a:bodyPr/>
        <a:lstStyle/>
        <a:p>
          <a:endParaRPr lang="tr-TR"/>
        </a:p>
      </dgm:t>
    </dgm:pt>
    <dgm:pt modelId="{0E1CAFED-C115-42ED-98BA-A60E20A4A55E}" type="sibTrans" cxnId="{3CEAB3EE-4241-4240-AED7-E60B1203A2B9}">
      <dgm:prSet/>
      <dgm:spPr/>
      <dgm:t>
        <a:bodyPr/>
        <a:lstStyle/>
        <a:p>
          <a:endParaRPr lang="tr-TR"/>
        </a:p>
      </dgm:t>
    </dgm:pt>
    <dgm:pt modelId="{3CEAE66D-F390-4B3A-A9D1-CD60BDA2D445}" type="pres">
      <dgm:prSet presAssocID="{75F1AE21-A89C-4F81-945A-462D848F4035}" presName="Name0" presStyleCnt="0">
        <dgm:presLayoutVars>
          <dgm:dir/>
          <dgm:resizeHandles/>
        </dgm:presLayoutVars>
      </dgm:prSet>
      <dgm:spPr/>
    </dgm:pt>
    <dgm:pt modelId="{0A44A40C-5D7E-4C0A-8FBF-D227FDE66188}" type="pres">
      <dgm:prSet presAssocID="{3E1B997A-2C06-4798-891E-6155C1CF2FD6}" presName="composite" presStyleCnt="0"/>
      <dgm:spPr/>
    </dgm:pt>
    <dgm:pt modelId="{8C7837D7-0FD4-404F-B23A-F296B713F2BE}" type="pres">
      <dgm:prSet presAssocID="{3E1B997A-2C06-4798-891E-6155C1CF2FD6}" presName="rect1" presStyleLbl="bgImgPlace1" presStyleIdx="0" presStyleCnt="1" custLinFactNeighborX="8597"/>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effectLst>
          <a:reflection blurRad="6350" stA="52000" endA="300" endPos="35000" dir="5400000" sy="-100000" algn="bl" rotWithShape="0"/>
        </a:effectLst>
        <a:scene3d>
          <a:camera prst="orthographicFront"/>
          <a:lightRig rig="threePt" dir="t"/>
        </a:scene3d>
        <a:sp3d>
          <a:bevelT w="165100" prst="coolSlant"/>
        </a:sp3d>
      </dgm:spPr>
    </dgm:pt>
    <dgm:pt modelId="{2EDF281E-E284-4333-B9D1-264C493FCBCC}" type="pres">
      <dgm:prSet presAssocID="{3E1B997A-2C06-4798-891E-6155C1CF2FD6}" presName="rect2" presStyleLbl="node1" presStyleIdx="0" presStyleCnt="1" custScaleX="110374" custScaleY="82663" custLinFactNeighborX="-16818" custLinFactNeighborY="3598">
        <dgm:presLayoutVars>
          <dgm:bulletEnabled val="1"/>
        </dgm:presLayoutVars>
      </dgm:prSet>
      <dgm:spPr/>
    </dgm:pt>
  </dgm:ptLst>
  <dgm:cxnLst>
    <dgm:cxn modelId="{9BF92F9A-68D3-41E9-850F-440E87DF783B}" type="presOf" srcId="{3E1B997A-2C06-4798-891E-6155C1CF2FD6}" destId="{2EDF281E-E284-4333-B9D1-264C493FCBCC}" srcOrd="0" destOrd="0" presId="urn:microsoft.com/office/officeart/2008/layout/BendingPictureBlocks"/>
    <dgm:cxn modelId="{628FF4C5-B1A6-4076-A28A-AE651D13F6F8}" type="presOf" srcId="{75F1AE21-A89C-4F81-945A-462D848F4035}" destId="{3CEAE66D-F390-4B3A-A9D1-CD60BDA2D445}" srcOrd="0" destOrd="0" presId="urn:microsoft.com/office/officeart/2008/layout/BendingPictureBlocks"/>
    <dgm:cxn modelId="{3CEAB3EE-4241-4240-AED7-E60B1203A2B9}" srcId="{75F1AE21-A89C-4F81-945A-462D848F4035}" destId="{3E1B997A-2C06-4798-891E-6155C1CF2FD6}" srcOrd="0" destOrd="0" parTransId="{D88B6FD0-0E04-4599-85C1-D01DF3EC6001}" sibTransId="{0E1CAFED-C115-42ED-98BA-A60E20A4A55E}"/>
    <dgm:cxn modelId="{11410D71-A409-4993-897A-BC9A593303A3}" type="presParOf" srcId="{3CEAE66D-F390-4B3A-A9D1-CD60BDA2D445}" destId="{0A44A40C-5D7E-4C0A-8FBF-D227FDE66188}" srcOrd="0" destOrd="0" presId="urn:microsoft.com/office/officeart/2008/layout/BendingPictureBlocks"/>
    <dgm:cxn modelId="{7B889C26-9485-487A-B1A3-E3BF8FF8DA9E}" type="presParOf" srcId="{0A44A40C-5D7E-4C0A-8FBF-D227FDE66188}" destId="{8C7837D7-0FD4-404F-B23A-F296B713F2BE}" srcOrd="0" destOrd="0" presId="urn:microsoft.com/office/officeart/2008/layout/BendingPictureBlocks"/>
    <dgm:cxn modelId="{4639E3F6-75D2-435A-88B6-C4B031A3F97C}" type="presParOf" srcId="{0A44A40C-5D7E-4C0A-8FBF-D227FDE66188}" destId="{2EDF281E-E284-4333-B9D1-264C493FCBCC}"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A2D2D-AB89-482F-B6C2-119F37CC3772}">
      <dsp:nvSpPr>
        <dsp:cNvPr id="0" name=""/>
        <dsp:cNvSpPr/>
      </dsp:nvSpPr>
      <dsp:spPr>
        <a:xfrm>
          <a:off x="0" y="29"/>
          <a:ext cx="6533071"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BE8EB-3F6D-4128-92D5-9FA2570FF4C6}">
      <dsp:nvSpPr>
        <dsp:cNvPr id="0" name=""/>
        <dsp:cNvSpPr/>
      </dsp:nvSpPr>
      <dsp:spPr>
        <a:xfrm>
          <a:off x="0" y="29"/>
          <a:ext cx="6533071" cy="957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imes New Roman"/>
              <a:cs typeface="Times New Roman"/>
            </a:rPr>
            <a:t>Ana Bilim Dalı Tanıtımı </a:t>
          </a:r>
          <a:endParaRPr lang="en-US" sz="2800" kern="1200" dirty="0">
            <a:latin typeface="Times New Roman"/>
            <a:cs typeface="Times New Roman"/>
          </a:endParaRPr>
        </a:p>
      </dsp:txBody>
      <dsp:txXfrm>
        <a:off x="0" y="29"/>
        <a:ext cx="6533071" cy="957465"/>
      </dsp:txXfrm>
    </dsp:sp>
    <dsp:sp modelId="{B02E6801-482A-4BEE-9FF3-6C1609E074E5}">
      <dsp:nvSpPr>
        <dsp:cNvPr id="0" name=""/>
        <dsp:cNvSpPr/>
      </dsp:nvSpPr>
      <dsp:spPr>
        <a:xfrm>
          <a:off x="0" y="957495"/>
          <a:ext cx="6533071"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608D3F-E3B3-4CD8-BF2D-B1AC15E8E278}">
      <dsp:nvSpPr>
        <dsp:cNvPr id="0" name=""/>
        <dsp:cNvSpPr/>
      </dsp:nvSpPr>
      <dsp:spPr>
        <a:xfrm>
          <a:off x="0" y="957495"/>
          <a:ext cx="6526701" cy="95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imes New Roman"/>
              <a:cs typeface="Times New Roman"/>
            </a:rPr>
            <a:t>Genel Bilgiler </a:t>
          </a:r>
          <a:endParaRPr lang="en-US" sz="2800" kern="1200" dirty="0">
            <a:latin typeface="Times New Roman"/>
            <a:cs typeface="Times New Roman"/>
          </a:endParaRPr>
        </a:p>
      </dsp:txBody>
      <dsp:txXfrm>
        <a:off x="0" y="957495"/>
        <a:ext cx="6526701" cy="952736"/>
      </dsp:txXfrm>
    </dsp:sp>
    <dsp:sp modelId="{0F6BD173-F070-433A-8ED6-25E701A1F8DF}">
      <dsp:nvSpPr>
        <dsp:cNvPr id="0" name=""/>
        <dsp:cNvSpPr/>
      </dsp:nvSpPr>
      <dsp:spPr>
        <a:xfrm>
          <a:off x="0" y="1910231"/>
          <a:ext cx="6533071"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1FD2E-A950-477F-A5B5-260B41D6282A}">
      <dsp:nvSpPr>
        <dsp:cNvPr id="0" name=""/>
        <dsp:cNvSpPr/>
      </dsp:nvSpPr>
      <dsp:spPr>
        <a:xfrm>
          <a:off x="0" y="1910231"/>
          <a:ext cx="6533071" cy="957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imes New Roman"/>
              <a:cs typeface="Times New Roman"/>
            </a:rPr>
            <a:t>Eğitim Öğretim Yönetmeliği </a:t>
          </a:r>
          <a:endParaRPr lang="en-US" sz="2800" kern="1200" dirty="0">
            <a:latin typeface="Times New Roman"/>
            <a:cs typeface="Times New Roman"/>
          </a:endParaRPr>
        </a:p>
      </dsp:txBody>
      <dsp:txXfrm>
        <a:off x="0" y="1910231"/>
        <a:ext cx="6533071" cy="957465"/>
      </dsp:txXfrm>
    </dsp:sp>
    <dsp:sp modelId="{5182056C-44EB-4339-8AB0-AED58B7349B9}">
      <dsp:nvSpPr>
        <dsp:cNvPr id="0" name=""/>
        <dsp:cNvSpPr/>
      </dsp:nvSpPr>
      <dsp:spPr>
        <a:xfrm>
          <a:off x="0" y="2867697"/>
          <a:ext cx="6533071"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C542F8-5671-4A95-B64B-D12254CB5284}">
      <dsp:nvSpPr>
        <dsp:cNvPr id="0" name=""/>
        <dsp:cNvSpPr/>
      </dsp:nvSpPr>
      <dsp:spPr>
        <a:xfrm>
          <a:off x="0" y="2867697"/>
          <a:ext cx="6533071" cy="957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imes New Roman"/>
              <a:cs typeface="Times New Roman"/>
            </a:rPr>
            <a:t>Lisans Dersleri ve AKTS’ler</a:t>
          </a:r>
          <a:endParaRPr lang="en-US" sz="2800" kern="1200" dirty="0">
            <a:latin typeface="Times New Roman"/>
            <a:cs typeface="Times New Roman"/>
          </a:endParaRPr>
        </a:p>
      </dsp:txBody>
      <dsp:txXfrm>
        <a:off x="0" y="2867697"/>
        <a:ext cx="6533071" cy="957465"/>
      </dsp:txXfrm>
    </dsp:sp>
    <dsp:sp modelId="{A77A3BC1-A1C9-4B5F-89B8-9995BA86CC31}">
      <dsp:nvSpPr>
        <dsp:cNvPr id="0" name=""/>
        <dsp:cNvSpPr/>
      </dsp:nvSpPr>
      <dsp:spPr>
        <a:xfrm>
          <a:off x="0" y="3825163"/>
          <a:ext cx="6533071"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09050-9C11-463B-BA63-AD33ED17CD0E}">
      <dsp:nvSpPr>
        <dsp:cNvPr id="0" name=""/>
        <dsp:cNvSpPr/>
      </dsp:nvSpPr>
      <dsp:spPr>
        <a:xfrm>
          <a:off x="0" y="3825163"/>
          <a:ext cx="6533071" cy="957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kern="1200" dirty="0">
              <a:latin typeface="Times New Roman"/>
              <a:cs typeface="Times New Roman"/>
            </a:rPr>
            <a:t>Şehir, Kampüs ve Sosyal Faaliyetler</a:t>
          </a:r>
          <a:endParaRPr lang="tr-TR" sz="3300" kern="1200" dirty="0">
            <a:latin typeface="Times New Roman"/>
            <a:cs typeface="Times New Roman"/>
          </a:endParaRPr>
        </a:p>
      </dsp:txBody>
      <dsp:txXfrm>
        <a:off x="0" y="3825163"/>
        <a:ext cx="6533071" cy="957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DCDF4-B67B-4360-AE32-0D77D6041C14}">
      <dsp:nvSpPr>
        <dsp:cNvPr id="0" name=""/>
        <dsp:cNvSpPr/>
      </dsp:nvSpPr>
      <dsp:spPr>
        <a:xfrm>
          <a:off x="-61361" y="283116"/>
          <a:ext cx="11389659" cy="9223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1F22A8-CE2F-40EA-A5F2-8AB5013F6F5A}">
      <dsp:nvSpPr>
        <dsp:cNvPr id="0" name=""/>
        <dsp:cNvSpPr/>
      </dsp:nvSpPr>
      <dsp:spPr>
        <a:xfrm>
          <a:off x="171921" y="490649"/>
          <a:ext cx="507303" cy="507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96124-CB31-43D4-813C-CAE25955BC34}">
      <dsp:nvSpPr>
        <dsp:cNvPr id="0" name=""/>
        <dsp:cNvSpPr/>
      </dsp:nvSpPr>
      <dsp:spPr>
        <a:xfrm>
          <a:off x="1054752" y="669203"/>
          <a:ext cx="10258142" cy="20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48" tIns="21948" rIns="21948" bIns="21948" numCol="1" spcCol="1270" anchor="ctr" anchorCtr="0">
          <a:noAutofit/>
        </a:bodyPr>
        <a:lstStyle/>
        <a:p>
          <a:pPr marL="0" lvl="0" indent="0" algn="just" defTabSz="711200">
            <a:lnSpc>
              <a:spcPct val="100000"/>
            </a:lnSpc>
            <a:spcBef>
              <a:spcPct val="0"/>
            </a:spcBef>
            <a:spcAft>
              <a:spcPct val="35000"/>
            </a:spcAft>
            <a:buNone/>
          </a:pPr>
          <a:r>
            <a:rPr lang="tr-TR" sz="1600" kern="1200" dirty="0">
              <a:latin typeface="Times New Roman" panose="02020603050405020304" pitchFamily="18" charset="0"/>
              <a:cs typeface="Times New Roman" panose="02020603050405020304" pitchFamily="18" charset="0"/>
            </a:rPr>
            <a:t>İlköğretim Matematik Öğretmenliği Programının temel amacı,  Matematik Öğretmeninin sahip olması gereken temel bilgi, beceri, davranışları kazandırmak ve alanındaki gelişmeleri yakından izleyen, zamanını verimli kullanan, etkili iletişim kurma becerilerine sahip, bilimsel etik kurallarını benimsemiş, yaşam boyu öğrenmenin bilincinde olan, insana, topluma ve doğaya duyarlı matematik öğretmenleri yetiştirmektir. </a:t>
          </a:r>
          <a:endParaRPr lang="en-US" sz="1600" kern="1200" dirty="0">
            <a:latin typeface="Times New Roman" panose="02020603050405020304" pitchFamily="18" charset="0"/>
            <a:cs typeface="Times New Roman" panose="02020603050405020304" pitchFamily="18" charset="0"/>
          </a:endParaRPr>
        </a:p>
      </dsp:txBody>
      <dsp:txXfrm>
        <a:off x="1054752" y="669203"/>
        <a:ext cx="10258142" cy="207381"/>
      </dsp:txXfrm>
    </dsp:sp>
    <dsp:sp modelId="{F5D489B8-68F2-4F8E-BA6B-E8311F1D3F1C}">
      <dsp:nvSpPr>
        <dsp:cNvPr id="0" name=""/>
        <dsp:cNvSpPr/>
      </dsp:nvSpPr>
      <dsp:spPr>
        <a:xfrm>
          <a:off x="-61361" y="1477649"/>
          <a:ext cx="11389659" cy="9223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E269F-5FC5-4ED5-9EFC-A740EBF60373}">
      <dsp:nvSpPr>
        <dsp:cNvPr id="0" name=""/>
        <dsp:cNvSpPr/>
      </dsp:nvSpPr>
      <dsp:spPr>
        <a:xfrm>
          <a:off x="217654" y="1643611"/>
          <a:ext cx="507303" cy="507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C3CBA0-E0D7-4C7E-9C96-4A309E1AFF3D}">
      <dsp:nvSpPr>
        <dsp:cNvPr id="0" name=""/>
        <dsp:cNvSpPr/>
      </dsp:nvSpPr>
      <dsp:spPr>
        <a:xfrm>
          <a:off x="1127996" y="1833632"/>
          <a:ext cx="10258142" cy="20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48" tIns="21948" rIns="21948" bIns="21948" numCol="1" spcCol="1270" anchor="ctr" anchorCtr="0">
          <a:noAutofit/>
        </a:bodyPr>
        <a:lstStyle/>
        <a:p>
          <a:pPr marL="0" lvl="0" indent="0" algn="just" defTabSz="711200">
            <a:lnSpc>
              <a:spcPct val="100000"/>
            </a:lnSpc>
            <a:spcBef>
              <a:spcPct val="0"/>
            </a:spcBef>
            <a:spcAft>
              <a:spcPct val="35000"/>
            </a:spcAft>
            <a:buNone/>
          </a:pPr>
          <a:r>
            <a:rPr lang="tr-TR" sz="1600" kern="1200" dirty="0">
              <a:latin typeface="Times New Roman" panose="02020603050405020304" pitchFamily="18" charset="0"/>
              <a:cs typeface="Times New Roman" panose="02020603050405020304" pitchFamily="18" charset="0"/>
            </a:rPr>
            <a:t>Matematik Eğitimi Ana Bilim Dalında 2 Profesör, 4 Doçent, 3 Doktor Öğretim Üyesi ve 1 Araştırma Görevlisi olmak üzere toplam 10 akademik personel görev yapmaktadır.</a:t>
          </a:r>
          <a:endParaRPr lang="en-US" sz="1600" kern="1200" dirty="0">
            <a:latin typeface="Times New Roman" panose="02020603050405020304" pitchFamily="18" charset="0"/>
            <a:cs typeface="Times New Roman" panose="02020603050405020304" pitchFamily="18" charset="0"/>
          </a:endParaRPr>
        </a:p>
      </dsp:txBody>
      <dsp:txXfrm>
        <a:off x="1127996" y="1833632"/>
        <a:ext cx="10258142" cy="207381"/>
      </dsp:txXfrm>
    </dsp:sp>
    <dsp:sp modelId="{76D58DA2-1854-4D2B-A9BA-99526414AF2C}">
      <dsp:nvSpPr>
        <dsp:cNvPr id="0" name=""/>
        <dsp:cNvSpPr/>
      </dsp:nvSpPr>
      <dsp:spPr>
        <a:xfrm>
          <a:off x="0" y="2593302"/>
          <a:ext cx="11389659" cy="9223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D354E-7D4D-4C54-8E54-33020A7B2CBB}">
      <dsp:nvSpPr>
        <dsp:cNvPr id="0" name=""/>
        <dsp:cNvSpPr/>
      </dsp:nvSpPr>
      <dsp:spPr>
        <a:xfrm>
          <a:off x="162774" y="2796573"/>
          <a:ext cx="507303" cy="5073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D3A624-1C74-4A3A-A37F-4D1F0F7DDD34}">
      <dsp:nvSpPr>
        <dsp:cNvPr id="0" name=""/>
        <dsp:cNvSpPr/>
      </dsp:nvSpPr>
      <dsp:spPr>
        <a:xfrm>
          <a:off x="815071" y="3022517"/>
          <a:ext cx="10635949" cy="12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48" tIns="21948" rIns="21948" bIns="21948" numCol="1" spcCol="1270" anchor="ctr" anchorCtr="0">
          <a:noAutofit/>
        </a:bodyPr>
        <a:lstStyle/>
        <a:p>
          <a:pPr marL="0" lvl="0" indent="0" algn="just" defTabSz="711200">
            <a:lnSpc>
              <a:spcPct val="100000"/>
            </a:lnSpc>
            <a:spcBef>
              <a:spcPct val="0"/>
            </a:spcBef>
            <a:spcAft>
              <a:spcPct val="35000"/>
            </a:spcAft>
            <a:buNone/>
          </a:pPr>
          <a:r>
            <a:rPr lang="tr-TR" sz="1600" kern="1200" dirty="0">
              <a:latin typeface="Times New Roman" panose="02020603050405020304" pitchFamily="18" charset="0"/>
              <a:cs typeface="Times New Roman" panose="02020603050405020304" pitchFamily="18" charset="0"/>
            </a:rPr>
            <a:t>İlköğretim Matematik Öğretmenliği, 2006-2007 öğretim yılında örgün öğretim veren bir Lisans programı olarak kurulmuştur. Eğitim dili Türkçe ve öğrenim süresi 4 yıldır. Dersler teorik ve uygulamalı olarak yürütülmektedir. </a:t>
          </a:r>
          <a:endParaRPr lang="en-US" sz="1600" kern="1200" dirty="0">
            <a:latin typeface="Times New Roman" panose="02020603050405020304" pitchFamily="18" charset="0"/>
            <a:cs typeface="Times New Roman" panose="02020603050405020304" pitchFamily="18" charset="0"/>
          </a:endParaRPr>
        </a:p>
      </dsp:txBody>
      <dsp:txXfrm>
        <a:off x="815071" y="3022517"/>
        <a:ext cx="10635949" cy="121168"/>
      </dsp:txXfrm>
    </dsp:sp>
    <dsp:sp modelId="{6F780B5D-6AD4-4D24-9A3B-769A8A0F3A19}">
      <dsp:nvSpPr>
        <dsp:cNvPr id="0" name=""/>
        <dsp:cNvSpPr/>
      </dsp:nvSpPr>
      <dsp:spPr>
        <a:xfrm>
          <a:off x="0" y="3805074"/>
          <a:ext cx="11389659" cy="9223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560F58-48EA-4585-9395-DD8A93A7F81F}">
      <dsp:nvSpPr>
        <dsp:cNvPr id="0" name=""/>
        <dsp:cNvSpPr/>
      </dsp:nvSpPr>
      <dsp:spPr>
        <a:xfrm>
          <a:off x="217654" y="3949536"/>
          <a:ext cx="507303" cy="5073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66E63-BF30-43A5-AEEE-F113A1115E93}">
      <dsp:nvSpPr>
        <dsp:cNvPr id="0" name=""/>
        <dsp:cNvSpPr/>
      </dsp:nvSpPr>
      <dsp:spPr>
        <a:xfrm>
          <a:off x="981099" y="4230686"/>
          <a:ext cx="10258142" cy="20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48" tIns="21948" rIns="21948" bIns="21948" numCol="1" spcCol="1270" anchor="ctr" anchorCtr="0">
          <a:noAutofit/>
        </a:bodyPr>
        <a:lstStyle/>
        <a:p>
          <a:pPr marL="0" lvl="0" indent="0" algn="just" defTabSz="711200">
            <a:lnSpc>
              <a:spcPct val="100000"/>
            </a:lnSpc>
            <a:spcBef>
              <a:spcPct val="0"/>
            </a:spcBef>
            <a:spcAft>
              <a:spcPct val="35000"/>
            </a:spcAft>
            <a:buNone/>
          </a:pPr>
          <a:r>
            <a:rPr lang="tr-TR" sz="1600" kern="1200" dirty="0">
              <a:latin typeface="Times New Roman" panose="02020603050405020304" pitchFamily="18" charset="0"/>
              <a:cs typeface="Times New Roman" panose="02020603050405020304" pitchFamily="18" charset="0"/>
            </a:rPr>
            <a:t>Programı tüm gereksinimlerini yerine getirerek başarı ile tamamlayan (toplam 240 AKTS tamamlayan ve genel not ortalamasının 4,00 üzerinden en az 2,00 olması) mezunlar İlköğretim Matematik Öğretmenliği alanında Lisans derecesi alırlar. </a:t>
          </a:r>
          <a:endParaRPr lang="en-US" sz="1600" kern="1200" dirty="0">
            <a:latin typeface="Times New Roman" panose="02020603050405020304" pitchFamily="18" charset="0"/>
            <a:cs typeface="Times New Roman" panose="02020603050405020304" pitchFamily="18" charset="0"/>
          </a:endParaRPr>
        </a:p>
      </dsp:txBody>
      <dsp:txXfrm>
        <a:off x="981099" y="4230686"/>
        <a:ext cx="10258142" cy="207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C63B4-7625-4C70-ACD8-FD14B6404666}">
      <dsp:nvSpPr>
        <dsp:cNvPr id="0" name=""/>
        <dsp:cNvSpPr/>
      </dsp:nvSpPr>
      <dsp:spPr>
        <a:xfrm>
          <a:off x="0" y="741249"/>
          <a:ext cx="10907526" cy="13684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0AF7B-38F1-4ACB-AC1F-0F76F3C3BD6D}">
      <dsp:nvSpPr>
        <dsp:cNvPr id="0" name=""/>
        <dsp:cNvSpPr/>
      </dsp:nvSpPr>
      <dsp:spPr>
        <a:xfrm>
          <a:off x="413959" y="1049153"/>
          <a:ext cx="752653" cy="7526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E07536-FF96-48A9-A186-9E250E7C18BA}">
      <dsp:nvSpPr>
        <dsp:cNvPr id="0" name=""/>
        <dsp:cNvSpPr/>
      </dsp:nvSpPr>
      <dsp:spPr>
        <a:xfrm>
          <a:off x="1580572" y="741249"/>
          <a:ext cx="9326953" cy="1368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29" tIns="144829" rIns="144829" bIns="144829" numCol="1" spcCol="1270" anchor="ctr" anchorCtr="0">
          <a:noAutofit/>
        </a:bodyPr>
        <a:lstStyle/>
        <a:p>
          <a:pPr marL="0" lvl="0" indent="0" algn="l" defTabSz="844550">
            <a:lnSpc>
              <a:spcPct val="100000"/>
            </a:lnSpc>
            <a:spcBef>
              <a:spcPct val="0"/>
            </a:spcBef>
            <a:spcAft>
              <a:spcPct val="35000"/>
            </a:spcAft>
            <a:buNone/>
          </a:pPr>
          <a:r>
            <a:rPr lang="tr-TR" sz="1900" kern="1200" dirty="0">
              <a:latin typeface="Times New Roman" panose="02020603050405020304" pitchFamily="18" charset="0"/>
              <a:cs typeface="Times New Roman" panose="02020603050405020304" pitchFamily="18" charset="0"/>
            </a:rPr>
            <a:t>Aynı zamanda Ana Bilim Dalımızda Yüksek Lisans Programı bulunmaktadır. Lisanstan başarıyla mezun olan öğrencilerimiz, gerekli kabul şartlarını taşıdığı takdirde Yüksek Lisans programına devam ederek Bilim Uzmanı unvanı ve Yüksek Lisans derecesi alabilmektedirler.</a:t>
          </a:r>
          <a:endParaRPr lang="en-US" sz="1900" kern="1200" dirty="0">
            <a:latin typeface="Times New Roman" panose="02020603050405020304" pitchFamily="18" charset="0"/>
            <a:cs typeface="Times New Roman" panose="02020603050405020304" pitchFamily="18" charset="0"/>
          </a:endParaRPr>
        </a:p>
      </dsp:txBody>
      <dsp:txXfrm>
        <a:off x="1580572" y="741249"/>
        <a:ext cx="9326953" cy="1368461"/>
      </dsp:txXfrm>
    </dsp:sp>
    <dsp:sp modelId="{4F06389A-C7B2-4233-BA41-A680D3CEC039}">
      <dsp:nvSpPr>
        <dsp:cNvPr id="0" name=""/>
        <dsp:cNvSpPr/>
      </dsp:nvSpPr>
      <dsp:spPr>
        <a:xfrm>
          <a:off x="0" y="2451826"/>
          <a:ext cx="10907526" cy="13684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0A140-60A6-403E-AF66-5BEA08DA1378}">
      <dsp:nvSpPr>
        <dsp:cNvPr id="0" name=""/>
        <dsp:cNvSpPr/>
      </dsp:nvSpPr>
      <dsp:spPr>
        <a:xfrm>
          <a:off x="413959" y="2759730"/>
          <a:ext cx="752653" cy="75265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AC7428-E7F3-4869-A75D-CBAF9C7508F5}">
      <dsp:nvSpPr>
        <dsp:cNvPr id="0" name=""/>
        <dsp:cNvSpPr/>
      </dsp:nvSpPr>
      <dsp:spPr>
        <a:xfrm>
          <a:off x="1580572" y="2451826"/>
          <a:ext cx="9326953" cy="1368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29" tIns="144829" rIns="144829" bIns="144829" numCol="1" spcCol="1270" anchor="ctr" anchorCtr="0">
          <a:noAutofit/>
        </a:bodyPr>
        <a:lstStyle/>
        <a:p>
          <a:pPr marL="0" lvl="0" indent="0" algn="l" defTabSz="844550">
            <a:lnSpc>
              <a:spcPct val="100000"/>
            </a:lnSpc>
            <a:spcBef>
              <a:spcPct val="0"/>
            </a:spcBef>
            <a:spcAft>
              <a:spcPct val="35000"/>
            </a:spcAft>
            <a:buNone/>
          </a:pPr>
          <a:r>
            <a:rPr lang="tr-TR" sz="1900" kern="1200" dirty="0">
              <a:latin typeface="Times New Roman" panose="02020603050405020304" pitchFamily="18" charset="0"/>
              <a:cs typeface="Times New Roman" panose="02020603050405020304" pitchFamily="18" charset="0"/>
            </a:rPr>
            <a:t>Mezunlarımız, Milli Eğitim Bakanlığı'na bağlı resmi ve özel kuruluşlarda Matematik Öğretmeni olarak istihdam edilebilmektedir. Ayrıca yurtiçi veya yurtdışında yüksek lisans / doktora eğitimi alarak akademik kariyer yapma olanağına da sahip olabilirler.</a:t>
          </a:r>
          <a:endParaRPr lang="en-US" sz="1900" kern="1200" dirty="0">
            <a:latin typeface="Times New Roman" panose="02020603050405020304" pitchFamily="18" charset="0"/>
            <a:cs typeface="Times New Roman" panose="02020603050405020304" pitchFamily="18" charset="0"/>
          </a:endParaRPr>
        </a:p>
      </dsp:txBody>
      <dsp:txXfrm>
        <a:off x="1580572" y="2451826"/>
        <a:ext cx="9326953" cy="1368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F3F76-DBDD-411A-A194-506E1C668FAB}">
      <dsp:nvSpPr>
        <dsp:cNvPr id="0" name=""/>
        <dsp:cNvSpPr/>
      </dsp:nvSpPr>
      <dsp:spPr>
        <a:xfrm>
          <a:off x="0" y="0"/>
          <a:ext cx="6520410" cy="0"/>
        </a:xfrm>
        <a:prstGeom prst="lin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29EF57F-4E7B-4D35-80EC-C2E77B4F2C2F}">
      <dsp:nvSpPr>
        <dsp:cNvPr id="0" name=""/>
        <dsp:cNvSpPr/>
      </dsp:nvSpPr>
      <dsp:spPr>
        <a:xfrm>
          <a:off x="0" y="0"/>
          <a:ext cx="1304082" cy="489049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tr-TR" sz="2000" kern="1200" dirty="0"/>
        </a:p>
      </dsp:txBody>
      <dsp:txXfrm>
        <a:off x="0" y="0"/>
        <a:ext cx="1304082" cy="4890494"/>
      </dsp:txXfrm>
    </dsp:sp>
    <dsp:sp modelId="{BE141CCB-590A-4097-8BE8-26CD1E10DEDE}">
      <dsp:nvSpPr>
        <dsp:cNvPr id="0" name=""/>
        <dsp:cNvSpPr/>
      </dsp:nvSpPr>
      <dsp:spPr>
        <a:xfrm>
          <a:off x="1401888" y="57489"/>
          <a:ext cx="5118521" cy="114979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a:buNone/>
          </a:pPr>
          <a:r>
            <a:rPr lang="tr-TR" sz="2000" kern="1200" dirty="0">
              <a:latin typeface="Times New Roman" panose="02020603050405020304" pitchFamily="18" charset="0"/>
              <a:cs typeface="Times New Roman" panose="02020603050405020304" pitchFamily="18" charset="0"/>
            </a:rPr>
            <a:t>Kampüs içinde bulunan Üniversite Evi’nde öğle yemeği için menüler sunulmaktadır. </a:t>
          </a:r>
          <a:endParaRPr lang="tr-TR" sz="2000" kern="1200" dirty="0"/>
        </a:p>
      </dsp:txBody>
      <dsp:txXfrm>
        <a:off x="1401888" y="57489"/>
        <a:ext cx="5118521" cy="1149791"/>
      </dsp:txXfrm>
    </dsp:sp>
    <dsp:sp modelId="{EB5BA1AE-58BD-494B-812A-09A237DF33F8}">
      <dsp:nvSpPr>
        <dsp:cNvPr id="0" name=""/>
        <dsp:cNvSpPr/>
      </dsp:nvSpPr>
      <dsp:spPr>
        <a:xfrm>
          <a:off x="1304081" y="1207281"/>
          <a:ext cx="521632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38ED7AC2-1CDC-4244-AC5A-763CF0B986BD}">
      <dsp:nvSpPr>
        <dsp:cNvPr id="0" name=""/>
        <dsp:cNvSpPr/>
      </dsp:nvSpPr>
      <dsp:spPr>
        <a:xfrm>
          <a:off x="1401888" y="1264770"/>
          <a:ext cx="5118521" cy="114979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latin typeface="Times New Roman" panose="02020603050405020304" pitchFamily="18" charset="0"/>
              <a:cs typeface="Times New Roman" panose="02020603050405020304" pitchFamily="18" charset="0"/>
            </a:rPr>
            <a:t>Ayrıca kampüs içinde öğrencilerin kullanabileceği çok sayıda kafeterya, sosyal ve spor alanları bulunmaktadır.</a:t>
          </a:r>
        </a:p>
      </dsp:txBody>
      <dsp:txXfrm>
        <a:off x="1401888" y="1264770"/>
        <a:ext cx="5118521" cy="1149791"/>
      </dsp:txXfrm>
    </dsp:sp>
    <dsp:sp modelId="{E0F41595-3EFA-45FC-BE7B-BC5845744E15}">
      <dsp:nvSpPr>
        <dsp:cNvPr id="0" name=""/>
        <dsp:cNvSpPr/>
      </dsp:nvSpPr>
      <dsp:spPr>
        <a:xfrm>
          <a:off x="1304081" y="2414562"/>
          <a:ext cx="521632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3CD2DF1C-EC64-4B5D-B07A-91C9ACDE74E9}">
      <dsp:nvSpPr>
        <dsp:cNvPr id="0" name=""/>
        <dsp:cNvSpPr/>
      </dsp:nvSpPr>
      <dsp:spPr>
        <a:xfrm>
          <a:off x="1401888" y="2472051"/>
          <a:ext cx="5118521" cy="114979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latin typeface="Times New Roman" panose="02020603050405020304" pitchFamily="18" charset="0"/>
              <a:cs typeface="Times New Roman" panose="02020603050405020304" pitchFamily="18" charset="0"/>
            </a:rPr>
            <a:t>Üniversitemiz yıl içerisinde bilimsel, kültürel, sosyal ve sportif faaliyetler düzenlemektedir. </a:t>
          </a:r>
        </a:p>
      </dsp:txBody>
      <dsp:txXfrm>
        <a:off x="1401888" y="2472051"/>
        <a:ext cx="5118521" cy="1149791"/>
      </dsp:txXfrm>
    </dsp:sp>
    <dsp:sp modelId="{AC495CE5-AC85-4790-B1BC-3BA3A204BA8D}">
      <dsp:nvSpPr>
        <dsp:cNvPr id="0" name=""/>
        <dsp:cNvSpPr/>
      </dsp:nvSpPr>
      <dsp:spPr>
        <a:xfrm>
          <a:off x="1304081" y="3621843"/>
          <a:ext cx="521632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4BA6EFF3-D1FA-4D42-A65E-3B9A2662315D}">
      <dsp:nvSpPr>
        <dsp:cNvPr id="0" name=""/>
        <dsp:cNvSpPr/>
      </dsp:nvSpPr>
      <dsp:spPr>
        <a:xfrm>
          <a:off x="1401888" y="3679332"/>
          <a:ext cx="5118521" cy="114979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latin typeface="Times New Roman" panose="02020603050405020304" pitchFamily="18" charset="0"/>
              <a:cs typeface="Times New Roman" panose="02020603050405020304" pitchFamily="18" charset="0"/>
            </a:rPr>
            <a:t>Web sayfasında duyurular kısmından etkinlikleri takip edebilirsiniz.</a:t>
          </a:r>
          <a:endParaRPr lang="tr-TR" sz="2000" kern="1200" dirty="0">
            <a:latin typeface="Times New Roman" panose="02020603050405020304" pitchFamily="18" charset="0"/>
            <a:ea typeface="Times New Roman" charset="0"/>
            <a:cs typeface="Times New Roman" panose="02020603050405020304" pitchFamily="18" charset="0"/>
          </a:endParaRPr>
        </a:p>
      </dsp:txBody>
      <dsp:txXfrm>
        <a:off x="1401888" y="3679332"/>
        <a:ext cx="5118521" cy="1149791"/>
      </dsp:txXfrm>
    </dsp:sp>
    <dsp:sp modelId="{4CC58A00-60F2-426D-8D11-B890A7ABEF10}">
      <dsp:nvSpPr>
        <dsp:cNvPr id="0" name=""/>
        <dsp:cNvSpPr/>
      </dsp:nvSpPr>
      <dsp:spPr>
        <a:xfrm>
          <a:off x="1304081" y="4829124"/>
          <a:ext cx="521632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837D7-0FD4-404F-B23A-F296B713F2BE}">
      <dsp:nvSpPr>
        <dsp:cNvPr id="0" name=""/>
        <dsp:cNvSpPr/>
      </dsp:nvSpPr>
      <dsp:spPr>
        <a:xfrm>
          <a:off x="4094683" y="367806"/>
          <a:ext cx="5258818" cy="4423041"/>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2EDF281E-E284-4333-B9D1-264C493FCBCC}">
      <dsp:nvSpPr>
        <dsp:cNvPr id="0" name=""/>
        <dsp:cNvSpPr/>
      </dsp:nvSpPr>
      <dsp:spPr>
        <a:xfrm>
          <a:off x="1056322" y="2576780"/>
          <a:ext cx="3145760" cy="2355971"/>
        </a:xfrm>
        <a:prstGeom prst="rect">
          <a:avLst/>
        </a:prstGeom>
        <a:solidFill>
          <a:srgbClr val="7A1A3F"/>
        </a:solidFill>
        <a:ln>
          <a:noFill/>
          <a:headEnd type="none" w="med" len="med"/>
          <a:tailEnd type="none" w="med" len="me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tr-TR" sz="2400" kern="1200" dirty="0">
              <a:latin typeface="Times New Roman" panose="02020603050405020304" pitchFamily="18" charset="0"/>
              <a:cs typeface="Times New Roman" panose="02020603050405020304" pitchFamily="18" charset="0"/>
            </a:rPr>
            <a:t>Kütüphanemiz; </a:t>
          </a:r>
        </a:p>
        <a:p>
          <a:pPr marL="0" lvl="0" indent="0" algn="just" defTabSz="1066800">
            <a:lnSpc>
              <a:spcPct val="90000"/>
            </a:lnSpc>
            <a:spcBef>
              <a:spcPct val="0"/>
            </a:spcBef>
            <a:spcAft>
              <a:spcPct val="35000"/>
            </a:spcAft>
            <a:buNone/>
          </a:pPr>
          <a:r>
            <a:rPr lang="tr-TR" sz="2400" kern="1200" dirty="0">
              <a:latin typeface="Times New Roman" panose="02020603050405020304" pitchFamily="18" charset="0"/>
              <a:cs typeface="Times New Roman" panose="02020603050405020304" pitchFamily="18" charset="0"/>
            </a:rPr>
            <a:t>hafta içi 08:30-23.00; hafta sonu 09.00-23.00 saatleri arasında hizmet vermektedir.</a:t>
          </a:r>
          <a:endParaRPr lang="tr-TR" sz="2400" kern="1200" dirty="0"/>
        </a:p>
      </dsp:txBody>
      <dsp:txXfrm>
        <a:off x="1056322" y="2576780"/>
        <a:ext cx="3145760" cy="235597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p>
        </p:txBody>
      </p:sp>
      <p:sp>
        <p:nvSpPr>
          <p:cNvPr id="3" name="Alt Konu Başlığı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5C82F21-4FF5-5C47-8B1E-6ACB6ADD2527}" type="datetimeFigureOut">
              <a:rPr lang="tr-TR" smtClean="0"/>
              <a:t>19.09.2025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75315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5C82F21-4FF5-5C47-8B1E-6ACB6ADD2527}" type="datetimeFigureOut">
              <a:rPr lang="tr-TR" smtClean="0"/>
              <a:t>19.09.2025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3569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5C82F21-4FF5-5C47-8B1E-6ACB6ADD2527}" type="datetimeFigureOut">
              <a:rPr lang="tr-TR" smtClean="0"/>
              <a:t>19.09.2025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80191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İçerik Yer Tutucusu 2"/>
          <p:cNvSpPr>
            <a:spLocks noGrp="1"/>
          </p:cNvSpPr>
          <p:nvPr>
            <p:ph idx="1"/>
          </p:nvPr>
        </p:nvSpPr>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5C82F21-4FF5-5C47-8B1E-6ACB6ADD2527}" type="datetimeFigureOut">
              <a:rPr lang="tr-TR" smtClean="0"/>
              <a:t>19.09.2025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92914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Ana metin stillerini düzenlemek için tıklayın</a:t>
            </a:r>
          </a:p>
        </p:txBody>
      </p:sp>
      <p:sp>
        <p:nvSpPr>
          <p:cNvPr id="4" name="Veri Yer Tutucusu 3"/>
          <p:cNvSpPr>
            <a:spLocks noGrp="1"/>
          </p:cNvSpPr>
          <p:nvPr>
            <p:ph type="dt" sz="half" idx="10"/>
          </p:nvPr>
        </p:nvSpPr>
        <p:spPr/>
        <p:txBody>
          <a:bodyPr/>
          <a:lstStyle/>
          <a:p>
            <a:fld id="{65C82F21-4FF5-5C47-8B1E-6ACB6ADD2527}" type="datetimeFigureOut">
              <a:rPr lang="tr-TR" smtClean="0"/>
              <a:t>19.09.2025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185300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İçerik Yer Tutucusu 2"/>
          <p:cNvSpPr>
            <a:spLocks noGrp="1"/>
          </p:cNvSpPr>
          <p:nvPr>
            <p:ph sz="half" idx="1"/>
          </p:nvPr>
        </p:nvSpPr>
        <p:spPr>
          <a:xfrm>
            <a:off x="838200" y="1825625"/>
            <a:ext cx="5181600" cy="435133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5C82F21-4FF5-5C47-8B1E-6ACB6ADD2527}" type="datetimeFigureOut">
              <a:rPr lang="tr-TR" smtClean="0"/>
              <a:t>19.09.2025</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68074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5C82F21-4FF5-5C47-8B1E-6ACB6ADD2527}" type="datetimeFigureOut">
              <a:rPr lang="tr-TR" smtClean="0"/>
              <a:t>19.09.2025</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171624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65C82F21-4FF5-5C47-8B1E-6ACB6ADD2527}" type="datetimeFigureOut">
              <a:rPr lang="tr-TR" smtClean="0"/>
              <a:t>19.09.2025</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214283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5C82F21-4FF5-5C47-8B1E-6ACB6ADD2527}" type="datetimeFigureOut">
              <a:rPr lang="tr-TR" smtClean="0"/>
              <a:t>19.09.2025</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135103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tıklayın</a:t>
            </a:r>
          </a:p>
        </p:txBody>
      </p:sp>
      <p:sp>
        <p:nvSpPr>
          <p:cNvPr id="5" name="Veri Yer Tutucusu 4"/>
          <p:cNvSpPr>
            <a:spLocks noGrp="1"/>
          </p:cNvSpPr>
          <p:nvPr>
            <p:ph type="dt" sz="half" idx="10"/>
          </p:nvPr>
        </p:nvSpPr>
        <p:spPr/>
        <p:txBody>
          <a:bodyPr/>
          <a:lstStyle/>
          <a:p>
            <a:fld id="{65C82F21-4FF5-5C47-8B1E-6ACB6ADD2527}" type="datetimeFigureOut">
              <a:rPr lang="tr-TR" smtClean="0"/>
              <a:t>19.09.2025</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149703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tıklayın</a:t>
            </a:r>
          </a:p>
        </p:txBody>
      </p:sp>
      <p:sp>
        <p:nvSpPr>
          <p:cNvPr id="5" name="Veri Yer Tutucusu 4"/>
          <p:cNvSpPr>
            <a:spLocks noGrp="1"/>
          </p:cNvSpPr>
          <p:nvPr>
            <p:ph type="dt" sz="half" idx="10"/>
          </p:nvPr>
        </p:nvSpPr>
        <p:spPr/>
        <p:txBody>
          <a:bodyPr/>
          <a:lstStyle/>
          <a:p>
            <a:fld id="{65C82F21-4FF5-5C47-8B1E-6ACB6ADD2527}" type="datetimeFigureOut">
              <a:rPr lang="tr-TR" smtClean="0"/>
              <a:t>19.09.2025</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69444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C00000"/>
          </a:fgClr>
          <a:bgClr>
            <a:schemeClr val="bg1"/>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82F21-4FF5-5C47-8B1E-6ACB6ADD2527}" type="datetimeFigureOut">
              <a:rPr lang="tr-TR" smtClean="0"/>
              <a:t>19.09.2025</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3A3EF-82C1-C644-BA3D-DB7DF19A4F83}" type="slidenum">
              <a:rPr lang="tr-TR" smtClean="0"/>
              <a:t>‹#›</a:t>
            </a:fld>
            <a:endParaRPr lang="tr-TR"/>
          </a:p>
        </p:txBody>
      </p:sp>
    </p:spTree>
    <p:extLst>
      <p:ext uri="{BB962C8B-B14F-4D97-AF65-F5344CB8AC3E}">
        <p14:creationId xmlns:p14="http://schemas.microsoft.com/office/powerpoint/2010/main" val="439456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hyperlink" Target="mailto:ekorkmaz@firat.edu.tr" TargetMode="External"/><Relationship Id="rId3" Type="http://schemas.openxmlformats.org/officeDocument/2006/relationships/hyperlink" Target="mailto:agokhan1@firat.edu.tr" TargetMode="External"/><Relationship Id="rId7" Type="http://schemas.openxmlformats.org/officeDocument/2006/relationships/hyperlink" Target="mailto:unalic@firat.edu.tr" TargetMode="External"/><Relationship Id="rId12" Type="http://schemas.openxmlformats.org/officeDocument/2006/relationships/hyperlink" Target="mailto:b.yavuz@firat.edu.tr" TargetMode="External"/><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hyperlink" Target="mailto:tayfuntutak@firat.edu.tr" TargetMode="External"/><Relationship Id="rId11" Type="http://schemas.openxmlformats.org/officeDocument/2006/relationships/hyperlink" Target="mailto:h.tas@firat.edu.tr" TargetMode="External"/><Relationship Id="rId5" Type="http://schemas.openxmlformats.org/officeDocument/2006/relationships/hyperlink" Target="mailto:f.erdogan@firat.edu.tr" TargetMode="External"/><Relationship Id="rId10" Type="http://schemas.openxmlformats.org/officeDocument/2006/relationships/hyperlink" Target="mailto:ekukey@firat.edu.tr" TargetMode="External"/><Relationship Id="rId4" Type="http://schemas.openxmlformats.org/officeDocument/2006/relationships/hyperlink" Target="mailto:einan@firat.edu.tr" TargetMode="External"/><Relationship Id="rId9" Type="http://schemas.openxmlformats.org/officeDocument/2006/relationships/hyperlink" Target="mailto:muaydogdu@firat.edu.t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imo.firat.edu.tr/tr"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1.jpeg"/><Relationship Id="rId7" Type="http://schemas.openxmlformats.org/officeDocument/2006/relationships/diagramColors" Target="../diagrams/colors4.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yemekbursu.firat.edu.tr/" TargetMode="Externa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8" Type="http://schemas.openxmlformats.org/officeDocument/2006/relationships/hyperlink" Target="https://mail.firat.edu.tr/" TargetMode="External"/><Relationship Id="rId3" Type="http://schemas.openxmlformats.org/officeDocument/2006/relationships/hyperlink" Target="https://www.firat.edu.tr/tr" TargetMode="External"/><Relationship Id="rId7" Type="http://schemas.openxmlformats.org/officeDocument/2006/relationships/hyperlink" Target="https://debsis.firat.edu.tr/"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obs.firat.edu.tr/" TargetMode="External"/><Relationship Id="rId5" Type="http://schemas.openxmlformats.org/officeDocument/2006/relationships/hyperlink" Target="https://imo.firat.edu.tr/tr" TargetMode="External"/><Relationship Id="rId4" Type="http://schemas.openxmlformats.org/officeDocument/2006/relationships/hyperlink" Target="https://egitimf.firat.edu.tr/t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38331" y="374304"/>
            <a:ext cx="11636477" cy="5716780"/>
          </a:xfrm>
        </p:spPr>
        <p:txBody>
          <a:bodyPr>
            <a:noAutofit/>
          </a:bodyPr>
          <a:lstStyle/>
          <a:p>
            <a:r>
              <a:rPr lang="tr-TR" sz="3200" dirty="0">
                <a:latin typeface="Times New Roman" panose="02020603050405020304" pitchFamily="18" charset="0"/>
                <a:cs typeface="Times New Roman" panose="02020603050405020304" pitchFamily="18" charset="0"/>
              </a:rPr>
              <a:t>FIRAT ÜNİVERSİTESİ</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EĞİTİM FAKÜLTESİ</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MATEMATİK VE FEN BİLİMLERİ EĞİTİMİ BÖLÜMÜ</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MATEMATİK EĞİTİMİ ANA BİLİM DALI</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 2025-2026 </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EĞİTİM ÖĞRETİM YILI </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ORYANTASYON PROGRAMI</a:t>
            </a:r>
            <a:endParaRPr lang="tr-TR" sz="3200" dirty="0">
              <a:solidFill>
                <a:schemeClr val="tx1">
                  <a:lumMod val="50000"/>
                  <a:lumOff val="50000"/>
                </a:schemeClr>
              </a:solidFill>
              <a:latin typeface="Times New Roman" panose="02020603050405020304" pitchFamily="18" charset="0"/>
              <a:ea typeface="Times New Roman" charset="0"/>
              <a:cs typeface="Times New Roman" panose="02020603050405020304" pitchFamily="18" charset="0"/>
            </a:endParaRPr>
          </a:p>
        </p:txBody>
      </p:sp>
      <p:pic>
        <p:nvPicPr>
          <p:cNvPr id="7" name="Resim 6">
            <a:extLst>
              <a:ext uri="{FF2B5EF4-FFF2-40B4-BE49-F238E27FC236}">
                <a16:creationId xmlns:a16="http://schemas.microsoft.com/office/drawing/2014/main" id="{857248E6-5E13-45B2-B7AD-7F63F0D0C91B}"/>
              </a:ext>
            </a:extLst>
          </p:cNvPr>
          <p:cNvPicPr>
            <a:picLocks noChangeAspect="1"/>
          </p:cNvPicPr>
          <p:nvPr/>
        </p:nvPicPr>
        <p:blipFill>
          <a:blip r:embed="rId3"/>
          <a:stretch>
            <a:fillRect/>
          </a:stretch>
        </p:blipFill>
        <p:spPr>
          <a:xfrm>
            <a:off x="4586900" y="374304"/>
            <a:ext cx="2186016" cy="2186016"/>
          </a:xfrm>
          <a:prstGeom prst="rect">
            <a:avLst/>
          </a:prstGeom>
        </p:spPr>
      </p:pic>
    </p:spTree>
    <p:extLst>
      <p:ext uri="{BB962C8B-B14F-4D97-AF65-F5344CB8AC3E}">
        <p14:creationId xmlns:p14="http://schemas.microsoft.com/office/powerpoint/2010/main" val="112085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F5FDD82-A261-47E2-A89F-137552FBC362}"/>
              </a:ext>
            </a:extLst>
          </p:cNvPr>
          <p:cNvSpPr txBox="1">
            <a:spLocks/>
          </p:cNvSpPr>
          <p:nvPr/>
        </p:nvSpPr>
        <p:spPr>
          <a:xfrm>
            <a:off x="744070" y="759694"/>
            <a:ext cx="1020361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DERS DEVAM DURUMU</a:t>
            </a:r>
          </a:p>
        </p:txBody>
      </p:sp>
      <p:sp>
        <p:nvSpPr>
          <p:cNvPr id="6" name="İçerik Yer Tutucusu 2">
            <a:extLst>
              <a:ext uri="{FF2B5EF4-FFF2-40B4-BE49-F238E27FC236}">
                <a16:creationId xmlns:a16="http://schemas.microsoft.com/office/drawing/2014/main" id="{6DC69EFD-9DCE-4495-BDFB-F8FB7B6A1938}"/>
              </a:ext>
            </a:extLst>
          </p:cNvPr>
          <p:cNvSpPr txBox="1">
            <a:spLocks/>
          </p:cNvSpPr>
          <p:nvPr/>
        </p:nvSpPr>
        <p:spPr>
          <a:xfrm>
            <a:off x="912040" y="2092430"/>
            <a:ext cx="9867670" cy="372793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00000"/>
              </a:lnSpc>
            </a:pPr>
            <a:r>
              <a:rPr lang="tr-TR" sz="2200" dirty="0">
                <a:latin typeface="Times New Roman" panose="02020603050405020304" pitchFamily="18" charset="0"/>
                <a:cs typeface="Times New Roman" panose="02020603050405020304" pitchFamily="18" charset="0"/>
              </a:rPr>
              <a:t>Bir eğitim-öğretim yılı dönem sonu sınavları hariç her biri </a:t>
            </a:r>
            <a:r>
              <a:rPr lang="tr-TR" sz="2200" b="1" u="sng" dirty="0">
                <a:solidFill>
                  <a:srgbClr val="79113E"/>
                </a:solidFill>
                <a:latin typeface="Times New Roman" panose="02020603050405020304" pitchFamily="18" charset="0"/>
                <a:cs typeface="Times New Roman" panose="02020603050405020304" pitchFamily="18" charset="0"/>
              </a:rPr>
              <a:t>on dört haftalık</a:t>
            </a:r>
            <a:r>
              <a:rPr lang="tr-TR" sz="2200" b="1" u="sng"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iki (Güz ve Bahar) dönemden oluşur.</a:t>
            </a:r>
          </a:p>
          <a:p>
            <a:pPr algn="just">
              <a:lnSpc>
                <a:spcPct val="100000"/>
              </a:lnSpc>
            </a:pPr>
            <a:r>
              <a:rPr lang="tr-TR" sz="2200" dirty="0">
                <a:latin typeface="Times New Roman" panose="02020603050405020304" pitchFamily="18" charset="0"/>
                <a:ea typeface="Times New Roman" charset="0"/>
                <a:cs typeface="Times New Roman" panose="02020603050405020304" pitchFamily="18" charset="0"/>
              </a:rPr>
              <a:t>Her bir ders için </a:t>
            </a:r>
            <a:r>
              <a:rPr lang="tr-TR" sz="2200" b="1" u="sng" dirty="0">
                <a:solidFill>
                  <a:srgbClr val="79113E"/>
                </a:solidFill>
                <a:latin typeface="Times New Roman" panose="02020603050405020304" pitchFamily="18" charset="0"/>
                <a:ea typeface="Times New Roman" charset="0"/>
                <a:cs typeface="Times New Roman" panose="02020603050405020304" pitchFamily="18" charset="0"/>
              </a:rPr>
              <a:t>14 haftanın %70</a:t>
            </a:r>
            <a:r>
              <a:rPr lang="tr-TR" sz="2200" b="1" u="sng" dirty="0">
                <a:latin typeface="Times New Roman" panose="02020603050405020304" pitchFamily="18" charset="0"/>
                <a:ea typeface="Times New Roman" charset="0"/>
                <a:cs typeface="Times New Roman" panose="02020603050405020304" pitchFamily="18" charset="0"/>
              </a:rPr>
              <a:t>’</a:t>
            </a:r>
            <a:r>
              <a:rPr lang="tr-TR" sz="2200" dirty="0">
                <a:latin typeface="Times New Roman" panose="02020603050405020304" pitchFamily="18" charset="0"/>
                <a:ea typeface="Times New Roman" charset="0"/>
                <a:cs typeface="Times New Roman" panose="02020603050405020304" pitchFamily="18" charset="0"/>
              </a:rPr>
              <a:t>ine katılım sağlanmalıdır. Aksi takdirde öğrenci dersten başarısız  olarak kabul edilir.</a:t>
            </a:r>
          </a:p>
          <a:p>
            <a:pPr algn="just">
              <a:lnSpc>
                <a:spcPct val="100000"/>
              </a:lnSpc>
            </a:pPr>
            <a:r>
              <a:rPr lang="tr-TR" sz="2200" dirty="0">
                <a:latin typeface="Times New Roman" panose="02020603050405020304" pitchFamily="18" charset="0"/>
                <a:ea typeface="Times New Roman" charset="0"/>
                <a:cs typeface="Times New Roman" panose="02020603050405020304" pitchFamily="18" charset="0"/>
              </a:rPr>
              <a:t>Her bir ders için devamsızlık durumu 14 haftanın %30’u kadardır.</a:t>
            </a:r>
          </a:p>
          <a:p>
            <a:pPr algn="just">
              <a:lnSpc>
                <a:spcPct val="100000"/>
              </a:lnSpc>
            </a:pPr>
            <a:r>
              <a:rPr lang="tr-TR" sz="2200" dirty="0">
                <a:latin typeface="Times New Roman" panose="02020603050405020304" pitchFamily="18" charset="0"/>
                <a:ea typeface="Times New Roman" charset="0"/>
                <a:cs typeface="Times New Roman" panose="02020603050405020304" pitchFamily="18" charset="0"/>
              </a:rPr>
              <a:t>Uygulamalı derslere (Öğretmenlik Uygulaması I ve Öğretmenlik Uygulaması II) katılım %100 olmalıdır. </a:t>
            </a:r>
          </a:p>
          <a:p>
            <a:pPr algn="just">
              <a:lnSpc>
                <a:spcPct val="100000"/>
              </a:lnSpc>
            </a:pPr>
            <a:r>
              <a:rPr lang="tr-TR" sz="2200" dirty="0">
                <a:latin typeface="Times New Roman" panose="02020603050405020304" pitchFamily="18" charset="0"/>
                <a:ea typeface="Times New Roman" charset="0"/>
                <a:cs typeface="Times New Roman" panose="02020603050405020304" pitchFamily="18" charset="0"/>
              </a:rPr>
              <a:t>Sağlık vb. durumlar sebebi ile katılım sağlanamaz ise bu gerekçesi ile belgelendirilmeli ve telafisi yapılmalıdır.   </a:t>
            </a:r>
          </a:p>
        </p:txBody>
      </p:sp>
    </p:spTree>
    <p:extLst>
      <p:ext uri="{BB962C8B-B14F-4D97-AF65-F5344CB8AC3E}">
        <p14:creationId xmlns:p14="http://schemas.microsoft.com/office/powerpoint/2010/main" val="151744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id="{BE965734-6009-4567-8320-25EA263086A0}"/>
              </a:ext>
            </a:extLst>
          </p:cNvPr>
          <p:cNvSpPr txBox="1">
            <a:spLocks/>
          </p:cNvSpPr>
          <p:nvPr/>
        </p:nvSpPr>
        <p:spPr>
          <a:xfrm>
            <a:off x="730395" y="618482"/>
            <a:ext cx="10080812" cy="872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a:solidFill>
                  <a:srgbClr val="7A1A3F"/>
                </a:solidFill>
                <a:latin typeface="Times New Roman" panose="02020603050405020304" pitchFamily="18" charset="0"/>
              </a:rPr>
              <a:t>Başarı Notu ve Değerlendirme</a:t>
            </a:r>
            <a:endParaRPr lang="tr-TR" sz="8000" b="1" dirty="0">
              <a:solidFill>
                <a:srgbClr val="7A1A3F"/>
              </a:solidFill>
              <a:latin typeface="Times New Roman" charset="0"/>
              <a:ea typeface="Times New Roman" charset="0"/>
              <a:cs typeface="Times New Roman" charset="0"/>
            </a:endParaRPr>
          </a:p>
        </p:txBody>
      </p:sp>
      <p:pic>
        <p:nvPicPr>
          <p:cNvPr id="9" name="Resim 8">
            <a:extLst>
              <a:ext uri="{FF2B5EF4-FFF2-40B4-BE49-F238E27FC236}">
                <a16:creationId xmlns:a16="http://schemas.microsoft.com/office/drawing/2014/main" id="{0A092A75-5C06-4D91-B7AA-4EE8CA626EDA}"/>
              </a:ext>
            </a:extLst>
          </p:cNvPr>
          <p:cNvPicPr>
            <a:picLocks noChangeAspect="1"/>
          </p:cNvPicPr>
          <p:nvPr/>
        </p:nvPicPr>
        <p:blipFill rotWithShape="1">
          <a:blip r:embed="rId3"/>
          <a:srcRect l="17758" t="15670" r="19153" b="25674"/>
          <a:stretch/>
        </p:blipFill>
        <p:spPr>
          <a:xfrm>
            <a:off x="1230291" y="1745981"/>
            <a:ext cx="9081019" cy="4746896"/>
          </a:xfrm>
          <a:prstGeom prst="rect">
            <a:avLst/>
          </a:prstGeom>
        </p:spPr>
      </p:pic>
    </p:spTree>
    <p:extLst>
      <p:ext uri="{BB962C8B-B14F-4D97-AF65-F5344CB8AC3E}">
        <p14:creationId xmlns:p14="http://schemas.microsoft.com/office/powerpoint/2010/main" val="3464540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id="{BE965734-6009-4567-8320-25EA263086A0}"/>
              </a:ext>
            </a:extLst>
          </p:cNvPr>
          <p:cNvSpPr txBox="1">
            <a:spLocks/>
          </p:cNvSpPr>
          <p:nvPr/>
        </p:nvSpPr>
        <p:spPr>
          <a:xfrm>
            <a:off x="730395" y="618482"/>
            <a:ext cx="10080812" cy="872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a:solidFill>
                  <a:srgbClr val="7A1A3F"/>
                </a:solidFill>
                <a:latin typeface="Times New Roman" panose="02020603050405020304" pitchFamily="18" charset="0"/>
              </a:rPr>
              <a:t>Başarı Notu ve Değerlendirme</a:t>
            </a:r>
            <a:endParaRPr lang="tr-TR" sz="8000" b="1" dirty="0">
              <a:solidFill>
                <a:srgbClr val="7A1A3F"/>
              </a:solidFill>
              <a:latin typeface="Times New Roman" charset="0"/>
              <a:ea typeface="Times New Roman" charset="0"/>
              <a:cs typeface="Times New Roman" charset="0"/>
            </a:endParaRPr>
          </a:p>
        </p:txBody>
      </p:sp>
      <p:sp>
        <p:nvSpPr>
          <p:cNvPr id="3" name="İçerik Yer Tutucusu 2">
            <a:extLst>
              <a:ext uri="{FF2B5EF4-FFF2-40B4-BE49-F238E27FC236}">
                <a16:creationId xmlns:a16="http://schemas.microsoft.com/office/drawing/2014/main" id="{6F987AC9-3610-43C3-8DAC-232B85D386BE}"/>
              </a:ext>
            </a:extLst>
          </p:cNvPr>
          <p:cNvSpPr>
            <a:spLocks noGrp="1"/>
          </p:cNvSpPr>
          <p:nvPr>
            <p:ph idx="1"/>
          </p:nvPr>
        </p:nvSpPr>
        <p:spPr>
          <a:xfrm>
            <a:off x="838200" y="2655619"/>
            <a:ext cx="10515600" cy="2985525"/>
          </a:xfrm>
        </p:spPr>
        <p:txBody>
          <a:bodyPr/>
          <a:lstStyle/>
          <a:p>
            <a:pPr marL="0" indent="0" algn="just">
              <a:buNone/>
            </a:pPr>
            <a:r>
              <a:rPr lang="tr-TR" b="1" u="sng" dirty="0">
                <a:solidFill>
                  <a:srgbClr val="79113E"/>
                </a:solidFill>
                <a:latin typeface="Times New Roman" panose="02020603050405020304" pitchFamily="18" charset="0"/>
                <a:cs typeface="Times New Roman" panose="02020603050405020304" pitchFamily="18" charset="0"/>
              </a:rPr>
              <a:t>Vize notunun %40’ı</a:t>
            </a:r>
            <a:r>
              <a:rPr lang="tr-TR" u="sng"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ve </a:t>
            </a:r>
            <a:r>
              <a:rPr lang="tr-TR" b="1" u="sng" dirty="0">
                <a:solidFill>
                  <a:srgbClr val="79113E"/>
                </a:solidFill>
                <a:latin typeface="Times New Roman" panose="02020603050405020304" pitchFamily="18" charset="0"/>
                <a:cs typeface="Times New Roman" panose="02020603050405020304" pitchFamily="18" charset="0"/>
              </a:rPr>
              <a:t>final notunun %60’ı </a:t>
            </a:r>
            <a:r>
              <a:rPr lang="tr-TR" dirty="0">
                <a:latin typeface="Times New Roman" panose="02020603050405020304" pitchFamily="18" charset="0"/>
                <a:cs typeface="Times New Roman" panose="02020603050405020304" pitchFamily="18" charset="0"/>
              </a:rPr>
              <a:t>alınarak dersin genel değerlendirme notu hesaplanır.</a:t>
            </a:r>
          </a:p>
          <a:p>
            <a:pPr algn="just"/>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Genel değerlendirme notu </a:t>
            </a:r>
            <a:r>
              <a:rPr lang="tr-TR" b="1" u="sng" dirty="0">
                <a:solidFill>
                  <a:srgbClr val="79113E"/>
                </a:solidFill>
                <a:latin typeface="Times New Roman" panose="02020603050405020304" pitchFamily="18" charset="0"/>
                <a:cs typeface="Times New Roman" panose="02020603050405020304" pitchFamily="18" charset="0"/>
              </a:rPr>
              <a:t>en az 50</a:t>
            </a:r>
            <a:r>
              <a:rPr lang="tr-TR" dirty="0">
                <a:latin typeface="Times New Roman" panose="02020603050405020304" pitchFamily="18" charset="0"/>
                <a:cs typeface="Times New Roman" panose="02020603050405020304" pitchFamily="18" charset="0"/>
              </a:rPr>
              <a:t> ve üstü olan öğrenciler dersten başarılı</a:t>
            </a:r>
            <a:r>
              <a:rPr lang="tr-TR" b="1" dirty="0">
                <a:solidFill>
                  <a:srgbClr val="7A1A3F"/>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olurlar.</a:t>
            </a:r>
          </a:p>
        </p:txBody>
      </p:sp>
    </p:spTree>
    <p:extLst>
      <p:ext uri="{BB962C8B-B14F-4D97-AF65-F5344CB8AC3E}">
        <p14:creationId xmlns:p14="http://schemas.microsoft.com/office/powerpoint/2010/main" val="238754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199" y="365125"/>
            <a:ext cx="10203611" cy="1325563"/>
          </a:xfrm>
        </p:spPr>
        <p:txBody>
          <a:bodyPr>
            <a:normAutofit/>
          </a:bodyPr>
          <a:lstStyle/>
          <a:p>
            <a:pPr algn="ctr"/>
            <a:r>
              <a:rPr lang="tr-TR" sz="4000" b="1" dirty="0">
                <a:solidFill>
                  <a:srgbClr val="7A1A3F"/>
                </a:solidFill>
                <a:latin typeface="Times New Roman" charset="0"/>
                <a:ea typeface="Times New Roman" charset="0"/>
                <a:cs typeface="Times New Roman" charset="0"/>
              </a:rPr>
              <a:t>Lisans Programı Dersleri ve </a:t>
            </a:r>
            <a:r>
              <a:rPr lang="tr-TR" sz="4000" b="1" dirty="0" err="1">
                <a:solidFill>
                  <a:srgbClr val="7A1A3F"/>
                </a:solidFill>
                <a:latin typeface="Times New Roman" charset="0"/>
                <a:ea typeface="Times New Roman" charset="0"/>
                <a:cs typeface="Times New Roman" charset="0"/>
              </a:rPr>
              <a:t>AKTS’leri</a:t>
            </a:r>
            <a:endParaRPr lang="tr-TR" sz="4000" b="1" dirty="0">
              <a:solidFill>
                <a:srgbClr val="7A1A3F"/>
              </a:solidFill>
              <a:latin typeface="Times New Roman" charset="0"/>
              <a:ea typeface="Times New Roman" charset="0"/>
              <a:cs typeface="Times New Roman" charset="0"/>
            </a:endParaRPr>
          </a:p>
        </p:txBody>
      </p:sp>
      <p:sp>
        <p:nvSpPr>
          <p:cNvPr id="5" name="İçerik Yer Tutucusu 4">
            <a:extLst>
              <a:ext uri="{FF2B5EF4-FFF2-40B4-BE49-F238E27FC236}">
                <a16:creationId xmlns:a16="http://schemas.microsoft.com/office/drawing/2014/main" id="{EEB660A2-3FDB-4361-BA45-EB52E9E763AD}"/>
              </a:ext>
            </a:extLst>
          </p:cNvPr>
          <p:cNvSpPr>
            <a:spLocks noGrp="1"/>
          </p:cNvSpPr>
          <p:nvPr>
            <p:ph idx="1"/>
          </p:nvPr>
        </p:nvSpPr>
        <p:spPr>
          <a:xfrm>
            <a:off x="838199" y="1825625"/>
            <a:ext cx="10515600" cy="4351338"/>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Lisans Programımızda; </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MTE kodlu dersler </a:t>
            </a:r>
            <a:r>
              <a:rPr lang="tr-TR" sz="2400" dirty="0">
                <a:latin typeface="Times New Roman" panose="02020603050405020304" pitchFamily="18" charset="0"/>
                <a:cs typeface="Times New Roman" panose="02020603050405020304" pitchFamily="18" charset="0"/>
                <a:sym typeface="Wingdings" pitchFamily="2" charset="2"/>
              </a:rPr>
              <a:t></a:t>
            </a:r>
            <a:r>
              <a:rPr lang="tr-TR" sz="2400" dirty="0">
                <a:latin typeface="Times New Roman" panose="02020603050405020304" pitchFamily="18" charset="0"/>
                <a:cs typeface="Times New Roman" panose="02020603050405020304" pitchFamily="18" charset="0"/>
              </a:rPr>
              <a:t> Alan Eğitimi Derslerini</a:t>
            </a:r>
          </a:p>
          <a:p>
            <a:pPr marL="0" indent="0" algn="just">
              <a:buNone/>
            </a:pPr>
            <a:r>
              <a:rPr lang="tr-TR" sz="2400" dirty="0">
                <a:latin typeface="Times New Roman" panose="02020603050405020304" pitchFamily="18" charset="0"/>
                <a:cs typeface="Times New Roman" panose="02020603050405020304" pitchFamily="18" charset="0"/>
              </a:rPr>
              <a:t>EGT kodlu dersler </a:t>
            </a:r>
            <a:r>
              <a:rPr lang="tr-TR" sz="2400" dirty="0">
                <a:latin typeface="Times New Roman" panose="02020603050405020304" pitchFamily="18" charset="0"/>
                <a:cs typeface="Times New Roman" panose="02020603050405020304" pitchFamily="18" charset="0"/>
                <a:sym typeface="Wingdings" pitchFamily="2" charset="2"/>
              </a:rPr>
              <a:t></a:t>
            </a:r>
            <a:r>
              <a:rPr lang="tr-TR" sz="2400" dirty="0">
                <a:latin typeface="Times New Roman" panose="02020603050405020304" pitchFamily="18" charset="0"/>
                <a:cs typeface="Times New Roman" panose="02020603050405020304" pitchFamily="18" charset="0"/>
              </a:rPr>
              <a:t> Eğitim Derslerini</a:t>
            </a:r>
          </a:p>
          <a:p>
            <a:pPr marL="0" indent="0" algn="just">
              <a:buNone/>
            </a:pPr>
            <a:r>
              <a:rPr lang="tr-TR" sz="2400" dirty="0">
                <a:latin typeface="Times New Roman" panose="02020603050405020304" pitchFamily="18" charset="0"/>
                <a:cs typeface="Times New Roman" panose="02020603050405020304" pitchFamily="18" charset="0"/>
              </a:rPr>
              <a:t>EGS kodlu dersler </a:t>
            </a:r>
            <a:r>
              <a:rPr lang="tr-TR" sz="2400" dirty="0">
                <a:latin typeface="Times New Roman" panose="02020603050405020304" pitchFamily="18" charset="0"/>
                <a:cs typeface="Times New Roman" panose="02020603050405020304" pitchFamily="18" charset="0"/>
                <a:sym typeface="Wingdings" pitchFamily="2" charset="2"/>
              </a:rPr>
              <a:t> Eğitim Seçmeli Derslerini</a:t>
            </a: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SSD kodlu dersler </a:t>
            </a:r>
            <a:r>
              <a:rPr lang="tr-TR" sz="2400" dirty="0">
                <a:latin typeface="Times New Roman" panose="02020603050405020304" pitchFamily="18" charset="0"/>
                <a:cs typeface="Times New Roman" panose="02020603050405020304" pitchFamily="18" charset="0"/>
                <a:sym typeface="Wingdings" pitchFamily="2" charset="2"/>
              </a:rPr>
              <a:t> Sosyal Seçmeli Derslerini </a:t>
            </a:r>
          </a:p>
          <a:p>
            <a:pPr marL="0" indent="0" algn="just">
              <a:buNone/>
            </a:pPr>
            <a:endParaRPr lang="tr-TR" sz="2400" dirty="0">
              <a:latin typeface="Times New Roman" panose="02020603050405020304" pitchFamily="18" charset="0"/>
              <a:cs typeface="Times New Roman" panose="02020603050405020304" pitchFamily="18" charset="0"/>
              <a:sym typeface="Wingdings" pitchFamily="2" charset="2"/>
            </a:endParaRPr>
          </a:p>
          <a:p>
            <a:pPr marL="0" indent="0" algn="just">
              <a:buNone/>
            </a:pPr>
            <a:r>
              <a:rPr lang="tr-TR" sz="2400" dirty="0">
                <a:latin typeface="Times New Roman" panose="02020603050405020304" pitchFamily="18" charset="0"/>
                <a:cs typeface="Times New Roman" panose="02020603050405020304" pitchFamily="18" charset="0"/>
                <a:sym typeface="Wingdings" pitchFamily="2" charset="2"/>
              </a:rPr>
              <a:t>ifade etmektedir.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10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199" y="365125"/>
            <a:ext cx="10203611" cy="1325563"/>
          </a:xfrm>
        </p:spPr>
        <p:txBody>
          <a:bodyPr>
            <a:normAutofit/>
          </a:bodyPr>
          <a:lstStyle/>
          <a:p>
            <a:pPr algn="ctr"/>
            <a:r>
              <a:rPr lang="tr-TR" sz="4000" b="1" dirty="0">
                <a:solidFill>
                  <a:srgbClr val="7A1A3F"/>
                </a:solidFill>
                <a:latin typeface="Times New Roman" charset="0"/>
                <a:ea typeface="Times New Roman" charset="0"/>
                <a:cs typeface="Times New Roman" charset="0"/>
              </a:rPr>
              <a:t>Lisans Programı Dersleri ve </a:t>
            </a:r>
            <a:r>
              <a:rPr lang="tr-TR" sz="4000" b="1" dirty="0" err="1">
                <a:solidFill>
                  <a:srgbClr val="7A1A3F"/>
                </a:solidFill>
                <a:latin typeface="Times New Roman" charset="0"/>
                <a:ea typeface="Times New Roman" charset="0"/>
                <a:cs typeface="Times New Roman" charset="0"/>
              </a:rPr>
              <a:t>AKTS’leri</a:t>
            </a:r>
            <a:endParaRPr lang="tr-TR" sz="4000" b="1" dirty="0">
              <a:solidFill>
                <a:srgbClr val="7A1A3F"/>
              </a:solidFill>
              <a:latin typeface="Times New Roman" charset="0"/>
              <a:ea typeface="Times New Roman" charset="0"/>
              <a:cs typeface="Times New Roman" charset="0"/>
            </a:endParaRPr>
          </a:p>
        </p:txBody>
      </p:sp>
      <p:sp>
        <p:nvSpPr>
          <p:cNvPr id="5" name="İçerik Yer Tutucusu 4">
            <a:extLst>
              <a:ext uri="{FF2B5EF4-FFF2-40B4-BE49-F238E27FC236}">
                <a16:creationId xmlns:a16="http://schemas.microsoft.com/office/drawing/2014/main" id="{EEB660A2-3FDB-4361-BA45-EB52E9E763AD}"/>
              </a:ext>
            </a:extLst>
          </p:cNvPr>
          <p:cNvSpPr>
            <a:spLocks noGrp="1"/>
          </p:cNvSpPr>
          <p:nvPr>
            <p:ph idx="1"/>
          </p:nvPr>
        </p:nvSpPr>
        <p:spPr>
          <a:xfrm>
            <a:off x="682204" y="2506662"/>
            <a:ext cx="10515600" cy="4351338"/>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Lisans Programımızdan mezun olmak için </a:t>
            </a:r>
            <a:r>
              <a:rPr lang="tr-TR" sz="2400" b="1" u="sng" dirty="0">
                <a:solidFill>
                  <a:srgbClr val="79113E"/>
                </a:solidFill>
                <a:latin typeface="Times New Roman" panose="02020603050405020304" pitchFamily="18" charset="0"/>
                <a:cs typeface="Times New Roman" panose="02020603050405020304" pitchFamily="18" charset="0"/>
              </a:rPr>
              <a:t>TOPLAM 240 </a:t>
            </a:r>
            <a:r>
              <a:rPr lang="tr-TR" sz="2400" b="1" u="sng" dirty="0" err="1">
                <a:solidFill>
                  <a:srgbClr val="79113E"/>
                </a:solidFill>
                <a:latin typeface="Times New Roman" panose="02020603050405020304" pitchFamily="18" charset="0"/>
                <a:cs typeface="Times New Roman" panose="02020603050405020304" pitchFamily="18" charset="0"/>
              </a:rPr>
              <a:t>AKTS</a:t>
            </a:r>
            <a:r>
              <a:rPr lang="tr-TR" sz="2400" dirty="0" err="1">
                <a:latin typeface="Times New Roman" panose="02020603050405020304" pitchFamily="18" charset="0"/>
                <a:cs typeface="Times New Roman" panose="02020603050405020304" pitchFamily="18" charset="0"/>
              </a:rPr>
              <a:t>’lik</a:t>
            </a:r>
            <a:r>
              <a:rPr lang="tr-TR" sz="2400" dirty="0">
                <a:latin typeface="Times New Roman" panose="02020603050405020304" pitchFamily="18" charset="0"/>
                <a:cs typeface="Times New Roman" panose="02020603050405020304" pitchFamily="18" charset="0"/>
              </a:rPr>
              <a:t> dersi başarıyla tamamlamış olmanız gerekmektedir.</a:t>
            </a:r>
          </a:p>
          <a:p>
            <a:pPr marL="0" indent="0" algn="just">
              <a:buNone/>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83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203611" cy="1325563"/>
          </a:xfrm>
        </p:spPr>
        <p:txBody>
          <a:bodyPr>
            <a:normAutofit/>
          </a:bodyPr>
          <a:lstStyle/>
          <a:p>
            <a:pPr algn="ctr"/>
            <a:r>
              <a:rPr lang="tr-TR" sz="4000" b="1" dirty="0">
                <a:solidFill>
                  <a:srgbClr val="7A1A3F"/>
                </a:solidFill>
                <a:latin typeface="Times New Roman" charset="0"/>
                <a:ea typeface="Times New Roman" charset="0"/>
                <a:cs typeface="Times New Roman" charset="0"/>
              </a:rPr>
              <a:t>1. Sınıf Dersleri ve </a:t>
            </a:r>
            <a:r>
              <a:rPr lang="tr-TR" sz="4000" b="1" dirty="0" err="1">
                <a:solidFill>
                  <a:srgbClr val="7A1A3F"/>
                </a:solidFill>
                <a:latin typeface="Times New Roman" charset="0"/>
                <a:ea typeface="Times New Roman" charset="0"/>
                <a:cs typeface="Times New Roman" charset="0"/>
              </a:rPr>
              <a:t>AKTS’leri</a:t>
            </a:r>
            <a:endParaRPr lang="tr-TR" sz="4000" b="1" dirty="0">
              <a:solidFill>
                <a:srgbClr val="7A1A3F"/>
              </a:solidFill>
              <a:latin typeface="Times New Roman" charset="0"/>
              <a:ea typeface="Times New Roman" charset="0"/>
              <a:cs typeface="Times New Roman" charset="0"/>
            </a:endParaRPr>
          </a:p>
        </p:txBody>
      </p:sp>
      <p:pic>
        <p:nvPicPr>
          <p:cNvPr id="7" name="İçerik Yer Tutucusu 6">
            <a:extLst>
              <a:ext uri="{FF2B5EF4-FFF2-40B4-BE49-F238E27FC236}">
                <a16:creationId xmlns:a16="http://schemas.microsoft.com/office/drawing/2014/main" id="{0CFF61A4-66D2-1002-5BFB-AE0AA2AACB86}"/>
              </a:ext>
            </a:extLst>
          </p:cNvPr>
          <p:cNvPicPr>
            <a:picLocks noGrp="1" noChangeAspect="1"/>
          </p:cNvPicPr>
          <p:nvPr>
            <p:ph idx="1"/>
          </p:nvPr>
        </p:nvPicPr>
        <p:blipFill>
          <a:blip r:embed="rId3"/>
          <a:stretch>
            <a:fillRect/>
          </a:stretch>
        </p:blipFill>
        <p:spPr>
          <a:xfrm>
            <a:off x="21794" y="2485646"/>
            <a:ext cx="5918211" cy="2496307"/>
          </a:xfrm>
          <a:prstGeom prst="rect">
            <a:avLst/>
          </a:prstGeom>
        </p:spPr>
      </p:pic>
      <p:pic>
        <p:nvPicPr>
          <p:cNvPr id="9" name="Resim 8">
            <a:extLst>
              <a:ext uri="{FF2B5EF4-FFF2-40B4-BE49-F238E27FC236}">
                <a16:creationId xmlns:a16="http://schemas.microsoft.com/office/drawing/2014/main" id="{F67E6494-4E62-A04A-A4B8-C31497C635B9}"/>
              </a:ext>
            </a:extLst>
          </p:cNvPr>
          <p:cNvPicPr>
            <a:picLocks noChangeAspect="1"/>
          </p:cNvPicPr>
          <p:nvPr/>
        </p:nvPicPr>
        <p:blipFill>
          <a:blip r:embed="rId4"/>
          <a:stretch>
            <a:fillRect/>
          </a:stretch>
        </p:blipFill>
        <p:spPr>
          <a:xfrm>
            <a:off x="6096000" y="2494792"/>
            <a:ext cx="6204210" cy="2496307"/>
          </a:xfrm>
          <a:prstGeom prst="rect">
            <a:avLst/>
          </a:prstGeom>
        </p:spPr>
      </p:pic>
    </p:spTree>
    <p:extLst>
      <p:ext uri="{BB962C8B-B14F-4D97-AF65-F5344CB8AC3E}">
        <p14:creationId xmlns:p14="http://schemas.microsoft.com/office/powerpoint/2010/main" val="1614092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203611" cy="1325563"/>
          </a:xfrm>
        </p:spPr>
        <p:txBody>
          <a:bodyPr>
            <a:normAutofit/>
          </a:bodyPr>
          <a:lstStyle/>
          <a:p>
            <a:pPr algn="ctr"/>
            <a:r>
              <a:rPr lang="tr-TR" sz="4000" b="1" dirty="0">
                <a:solidFill>
                  <a:srgbClr val="7A1A3F"/>
                </a:solidFill>
                <a:latin typeface="Times New Roman" charset="0"/>
                <a:ea typeface="Times New Roman" charset="0"/>
                <a:cs typeface="Times New Roman" charset="0"/>
              </a:rPr>
              <a:t>2. Sınıf Dersleri ve </a:t>
            </a:r>
            <a:r>
              <a:rPr lang="tr-TR" sz="4000" b="1" dirty="0" err="1">
                <a:solidFill>
                  <a:srgbClr val="7A1A3F"/>
                </a:solidFill>
                <a:latin typeface="Times New Roman" charset="0"/>
                <a:ea typeface="Times New Roman" charset="0"/>
                <a:cs typeface="Times New Roman" charset="0"/>
              </a:rPr>
              <a:t>AKTS’leri</a:t>
            </a:r>
            <a:endParaRPr lang="tr-TR" sz="4000" b="1" dirty="0">
              <a:solidFill>
                <a:srgbClr val="7A1A3F"/>
              </a:solidFill>
              <a:latin typeface="Times New Roman" charset="0"/>
              <a:ea typeface="Times New Roman" charset="0"/>
              <a:cs typeface="Times New Roman" charset="0"/>
            </a:endParaRPr>
          </a:p>
        </p:txBody>
      </p:sp>
      <p:pic>
        <p:nvPicPr>
          <p:cNvPr id="6" name="Resim 5">
            <a:extLst>
              <a:ext uri="{FF2B5EF4-FFF2-40B4-BE49-F238E27FC236}">
                <a16:creationId xmlns:a16="http://schemas.microsoft.com/office/drawing/2014/main" id="{842A9F95-6242-5C6C-6E01-10FA1CF89500}"/>
              </a:ext>
            </a:extLst>
          </p:cNvPr>
          <p:cNvPicPr>
            <a:picLocks noChangeAspect="1"/>
          </p:cNvPicPr>
          <p:nvPr/>
        </p:nvPicPr>
        <p:blipFill>
          <a:blip r:embed="rId3"/>
          <a:stretch>
            <a:fillRect/>
          </a:stretch>
        </p:blipFill>
        <p:spPr>
          <a:xfrm>
            <a:off x="219348" y="2294840"/>
            <a:ext cx="5667102" cy="3139474"/>
          </a:xfrm>
          <a:prstGeom prst="rect">
            <a:avLst/>
          </a:prstGeom>
        </p:spPr>
      </p:pic>
      <p:pic>
        <p:nvPicPr>
          <p:cNvPr id="8" name="Resim 7">
            <a:extLst>
              <a:ext uri="{FF2B5EF4-FFF2-40B4-BE49-F238E27FC236}">
                <a16:creationId xmlns:a16="http://schemas.microsoft.com/office/drawing/2014/main" id="{B573BE51-7567-DAD8-BBA3-749A2872FD82}"/>
              </a:ext>
            </a:extLst>
          </p:cNvPr>
          <p:cNvPicPr>
            <a:picLocks noChangeAspect="1"/>
          </p:cNvPicPr>
          <p:nvPr/>
        </p:nvPicPr>
        <p:blipFill>
          <a:blip r:embed="rId4"/>
          <a:stretch>
            <a:fillRect/>
          </a:stretch>
        </p:blipFill>
        <p:spPr>
          <a:xfrm>
            <a:off x="5988050" y="2307540"/>
            <a:ext cx="5969000" cy="3139474"/>
          </a:xfrm>
          <a:prstGeom prst="rect">
            <a:avLst/>
          </a:prstGeom>
        </p:spPr>
      </p:pic>
    </p:spTree>
    <p:extLst>
      <p:ext uri="{BB962C8B-B14F-4D97-AF65-F5344CB8AC3E}">
        <p14:creationId xmlns:p14="http://schemas.microsoft.com/office/powerpoint/2010/main" val="3795880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203611" cy="1325563"/>
          </a:xfrm>
        </p:spPr>
        <p:txBody>
          <a:bodyPr>
            <a:normAutofit/>
          </a:bodyPr>
          <a:lstStyle/>
          <a:p>
            <a:pPr algn="ctr"/>
            <a:r>
              <a:rPr lang="tr-TR" sz="4000" b="1" dirty="0">
                <a:solidFill>
                  <a:srgbClr val="7A1A3F"/>
                </a:solidFill>
                <a:latin typeface="Times New Roman" charset="0"/>
                <a:ea typeface="Times New Roman" charset="0"/>
                <a:cs typeface="Times New Roman" charset="0"/>
              </a:rPr>
              <a:t>3. Sınıf Dersleri ve </a:t>
            </a:r>
            <a:r>
              <a:rPr lang="tr-TR" sz="4000" b="1" dirty="0" err="1">
                <a:solidFill>
                  <a:srgbClr val="7A1A3F"/>
                </a:solidFill>
                <a:latin typeface="Times New Roman" charset="0"/>
                <a:ea typeface="Times New Roman" charset="0"/>
                <a:cs typeface="Times New Roman" charset="0"/>
              </a:rPr>
              <a:t>AKTS’leri</a:t>
            </a:r>
            <a:endParaRPr lang="tr-TR" sz="4000" b="1" dirty="0">
              <a:solidFill>
                <a:srgbClr val="7A1A3F"/>
              </a:solidFill>
              <a:latin typeface="Times New Roman" charset="0"/>
              <a:ea typeface="Times New Roman" charset="0"/>
              <a:cs typeface="Times New Roman" charset="0"/>
            </a:endParaRPr>
          </a:p>
        </p:txBody>
      </p:sp>
      <p:pic>
        <p:nvPicPr>
          <p:cNvPr id="8" name="Resim 7">
            <a:extLst>
              <a:ext uri="{FF2B5EF4-FFF2-40B4-BE49-F238E27FC236}">
                <a16:creationId xmlns:a16="http://schemas.microsoft.com/office/drawing/2014/main" id="{2C7F8EC5-6892-1C72-31D6-BF67C62A2D52}"/>
              </a:ext>
            </a:extLst>
          </p:cNvPr>
          <p:cNvPicPr>
            <a:picLocks noChangeAspect="1"/>
          </p:cNvPicPr>
          <p:nvPr/>
        </p:nvPicPr>
        <p:blipFill>
          <a:blip r:embed="rId3"/>
          <a:stretch>
            <a:fillRect/>
          </a:stretch>
        </p:blipFill>
        <p:spPr>
          <a:xfrm>
            <a:off x="135148" y="2284629"/>
            <a:ext cx="5804857" cy="3171831"/>
          </a:xfrm>
          <a:prstGeom prst="rect">
            <a:avLst/>
          </a:prstGeom>
        </p:spPr>
      </p:pic>
      <p:pic>
        <p:nvPicPr>
          <p:cNvPr id="10" name="Resim 9">
            <a:extLst>
              <a:ext uri="{FF2B5EF4-FFF2-40B4-BE49-F238E27FC236}">
                <a16:creationId xmlns:a16="http://schemas.microsoft.com/office/drawing/2014/main" id="{A1B37568-E503-5DAA-7640-04668B63DA33}"/>
              </a:ext>
            </a:extLst>
          </p:cNvPr>
          <p:cNvPicPr>
            <a:picLocks noChangeAspect="1"/>
          </p:cNvPicPr>
          <p:nvPr/>
        </p:nvPicPr>
        <p:blipFill>
          <a:blip r:embed="rId4"/>
          <a:stretch>
            <a:fillRect/>
          </a:stretch>
        </p:blipFill>
        <p:spPr>
          <a:xfrm>
            <a:off x="6096000" y="2284629"/>
            <a:ext cx="6108333" cy="3171831"/>
          </a:xfrm>
          <a:prstGeom prst="rect">
            <a:avLst/>
          </a:prstGeom>
        </p:spPr>
      </p:pic>
    </p:spTree>
    <p:extLst>
      <p:ext uri="{BB962C8B-B14F-4D97-AF65-F5344CB8AC3E}">
        <p14:creationId xmlns:p14="http://schemas.microsoft.com/office/powerpoint/2010/main" val="2029833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203611" cy="1325563"/>
          </a:xfrm>
        </p:spPr>
        <p:txBody>
          <a:bodyPr>
            <a:normAutofit/>
          </a:bodyPr>
          <a:lstStyle/>
          <a:p>
            <a:pPr algn="ctr"/>
            <a:r>
              <a:rPr lang="tr-TR" sz="4000" b="1" dirty="0">
                <a:solidFill>
                  <a:srgbClr val="7A1A3F"/>
                </a:solidFill>
                <a:latin typeface="Times New Roman" charset="0"/>
                <a:ea typeface="Times New Roman" charset="0"/>
                <a:cs typeface="Times New Roman" charset="0"/>
              </a:rPr>
              <a:t>4. Sınıf Dersleri ve </a:t>
            </a:r>
            <a:r>
              <a:rPr lang="tr-TR" sz="4000" b="1" dirty="0" err="1">
                <a:solidFill>
                  <a:srgbClr val="7A1A3F"/>
                </a:solidFill>
                <a:latin typeface="Times New Roman" charset="0"/>
                <a:ea typeface="Times New Roman" charset="0"/>
                <a:cs typeface="Times New Roman" charset="0"/>
              </a:rPr>
              <a:t>AKTS’leri</a:t>
            </a:r>
            <a:endParaRPr lang="tr-TR" sz="4000" b="1" dirty="0">
              <a:solidFill>
                <a:srgbClr val="7A1A3F"/>
              </a:solidFill>
              <a:latin typeface="Times New Roman" charset="0"/>
              <a:ea typeface="Times New Roman" charset="0"/>
              <a:cs typeface="Times New Roman" charset="0"/>
            </a:endParaRPr>
          </a:p>
        </p:txBody>
      </p:sp>
      <p:pic>
        <p:nvPicPr>
          <p:cNvPr id="8" name="Resim 7">
            <a:extLst>
              <a:ext uri="{FF2B5EF4-FFF2-40B4-BE49-F238E27FC236}">
                <a16:creationId xmlns:a16="http://schemas.microsoft.com/office/drawing/2014/main" id="{E4DFE672-1E5C-7293-85CA-98EACA4F4BE3}"/>
              </a:ext>
            </a:extLst>
          </p:cNvPr>
          <p:cNvPicPr>
            <a:picLocks noChangeAspect="1"/>
          </p:cNvPicPr>
          <p:nvPr/>
        </p:nvPicPr>
        <p:blipFill>
          <a:blip r:embed="rId3"/>
          <a:stretch>
            <a:fillRect/>
          </a:stretch>
        </p:blipFill>
        <p:spPr>
          <a:xfrm>
            <a:off x="203200" y="1915526"/>
            <a:ext cx="5658596" cy="3829050"/>
          </a:xfrm>
          <a:prstGeom prst="rect">
            <a:avLst/>
          </a:prstGeom>
        </p:spPr>
      </p:pic>
      <p:pic>
        <p:nvPicPr>
          <p:cNvPr id="10" name="Resim 9">
            <a:extLst>
              <a:ext uri="{FF2B5EF4-FFF2-40B4-BE49-F238E27FC236}">
                <a16:creationId xmlns:a16="http://schemas.microsoft.com/office/drawing/2014/main" id="{0425FF5B-CDE9-BE38-AA9C-0E5C10B80313}"/>
              </a:ext>
            </a:extLst>
          </p:cNvPr>
          <p:cNvPicPr>
            <a:picLocks noChangeAspect="1"/>
          </p:cNvPicPr>
          <p:nvPr/>
        </p:nvPicPr>
        <p:blipFill>
          <a:blip r:embed="rId4"/>
          <a:stretch>
            <a:fillRect/>
          </a:stretch>
        </p:blipFill>
        <p:spPr>
          <a:xfrm>
            <a:off x="6019800" y="1928226"/>
            <a:ext cx="6055946" cy="3829050"/>
          </a:xfrm>
          <a:prstGeom prst="rect">
            <a:avLst/>
          </a:prstGeom>
        </p:spPr>
      </p:pic>
    </p:spTree>
    <p:extLst>
      <p:ext uri="{BB962C8B-B14F-4D97-AF65-F5344CB8AC3E}">
        <p14:creationId xmlns:p14="http://schemas.microsoft.com/office/powerpoint/2010/main" val="3442239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838200" y="51546"/>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İLETİŞİM (MAİL)</a:t>
            </a:r>
          </a:p>
        </p:txBody>
      </p:sp>
      <p:sp>
        <p:nvSpPr>
          <p:cNvPr id="6" name="İçerik Yer Tutucusu 2">
            <a:extLst>
              <a:ext uri="{FF2B5EF4-FFF2-40B4-BE49-F238E27FC236}">
                <a16:creationId xmlns:a16="http://schemas.microsoft.com/office/drawing/2014/main" id="{D6F941BD-8FBF-431C-9DE3-A856AB83D3B3}"/>
              </a:ext>
            </a:extLst>
          </p:cNvPr>
          <p:cNvSpPr txBox="1">
            <a:spLocks/>
          </p:cNvSpPr>
          <p:nvPr/>
        </p:nvSpPr>
        <p:spPr>
          <a:xfrm>
            <a:off x="853888" y="2349500"/>
            <a:ext cx="10484223" cy="313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tr-TR" sz="2400" dirty="0">
              <a:solidFill>
                <a:srgbClr val="000000"/>
              </a:solidFill>
              <a:latin typeface="Times New Roman" panose="02020603050405020304" pitchFamily="18" charset="0"/>
              <a:cs typeface="Times New Roman" panose="02020603050405020304" pitchFamily="18" charset="0"/>
            </a:endParaRPr>
          </a:p>
        </p:txBody>
      </p:sp>
      <p:sp>
        <p:nvSpPr>
          <p:cNvPr id="5" name="İçerik Yer Tutucusu 4">
            <a:extLst>
              <a:ext uri="{FF2B5EF4-FFF2-40B4-BE49-F238E27FC236}">
                <a16:creationId xmlns:a16="http://schemas.microsoft.com/office/drawing/2014/main" id="{51FACEE9-4BEE-4D90-9A7A-AB41F2BCA846}"/>
              </a:ext>
            </a:extLst>
          </p:cNvPr>
          <p:cNvSpPr>
            <a:spLocks noGrp="1"/>
          </p:cNvSpPr>
          <p:nvPr>
            <p:ph idx="1"/>
          </p:nvPr>
        </p:nvSpPr>
        <p:spPr/>
        <p:txBody>
          <a:bodyPr/>
          <a:lstStyle/>
          <a:p>
            <a:endParaRPr lang="tr-TR"/>
          </a:p>
        </p:txBody>
      </p:sp>
      <p:pic>
        <p:nvPicPr>
          <p:cNvPr id="7" name="Resim 6">
            <a:extLst>
              <a:ext uri="{FF2B5EF4-FFF2-40B4-BE49-F238E27FC236}">
                <a16:creationId xmlns:a16="http://schemas.microsoft.com/office/drawing/2014/main" id="{CC8E23CE-8DC4-44B5-AC9E-468AB9D183E3}"/>
              </a:ext>
            </a:extLst>
          </p:cNvPr>
          <p:cNvPicPr>
            <a:picLocks noChangeAspect="1"/>
          </p:cNvPicPr>
          <p:nvPr/>
        </p:nvPicPr>
        <p:blipFill rotWithShape="1">
          <a:blip r:embed="rId3"/>
          <a:srcRect l="6397" t="15670" r="5588" b="8521"/>
          <a:stretch/>
        </p:blipFill>
        <p:spPr>
          <a:xfrm>
            <a:off x="311058" y="1190859"/>
            <a:ext cx="10730753" cy="5196494"/>
          </a:xfrm>
          <a:prstGeom prst="rect">
            <a:avLst/>
          </a:prstGeom>
        </p:spPr>
      </p:pic>
      <p:sp>
        <p:nvSpPr>
          <p:cNvPr id="2" name="Oval 1">
            <a:extLst>
              <a:ext uri="{FF2B5EF4-FFF2-40B4-BE49-F238E27FC236}">
                <a16:creationId xmlns:a16="http://schemas.microsoft.com/office/drawing/2014/main" id="{3C20CA24-41D5-4691-A40F-2E56950D8AB9}"/>
              </a:ext>
            </a:extLst>
          </p:cNvPr>
          <p:cNvSpPr/>
          <p:nvPr/>
        </p:nvSpPr>
        <p:spPr>
          <a:xfrm>
            <a:off x="5940005" y="1448406"/>
            <a:ext cx="1237129" cy="5634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a:extLst>
              <a:ext uri="{FF2B5EF4-FFF2-40B4-BE49-F238E27FC236}">
                <a16:creationId xmlns:a16="http://schemas.microsoft.com/office/drawing/2014/main" id="{48D839CB-853C-4341-ADD4-AD28265E0149}"/>
              </a:ext>
            </a:extLst>
          </p:cNvPr>
          <p:cNvSpPr/>
          <p:nvPr/>
        </p:nvSpPr>
        <p:spPr>
          <a:xfrm>
            <a:off x="6096000" y="2837936"/>
            <a:ext cx="1081134" cy="4297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194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anim calcmode="lin" valueType="num">
                                      <p:cBhvr>
                                        <p:cTn id="13" dur="250" fill="hold"/>
                                        <p:tgtEl>
                                          <p:spTgt spid="2"/>
                                        </p:tgtEl>
                                        <p:attrNameLst>
                                          <p:attrName>ppt_x</p:attrName>
                                        </p:attrNameLst>
                                      </p:cBhvr>
                                      <p:tavLst>
                                        <p:tav tm="0">
                                          <p:val>
                                            <p:strVal val="#ppt_x"/>
                                          </p:val>
                                        </p:tav>
                                        <p:tav tm="100000">
                                          <p:val>
                                            <p:strVal val="#ppt_x"/>
                                          </p:val>
                                        </p:tav>
                                      </p:tavLst>
                                    </p:anim>
                                    <p:anim calcmode="lin" valueType="num">
                                      <p:cBhvr>
                                        <p:cTn id="14"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anim calcmode="lin" valueType="num">
                                      <p:cBhvr>
                                        <p:cTn id="20" dur="250" fill="hold"/>
                                        <p:tgtEl>
                                          <p:spTgt spid="8"/>
                                        </p:tgtEl>
                                        <p:attrNameLst>
                                          <p:attrName>ppt_x</p:attrName>
                                        </p:attrNameLst>
                                      </p:cBhvr>
                                      <p:tavLst>
                                        <p:tav tm="0">
                                          <p:val>
                                            <p:strVal val="#ppt_x"/>
                                          </p:val>
                                        </p:tav>
                                        <p:tav tm="100000">
                                          <p:val>
                                            <p:strVal val="#ppt_x"/>
                                          </p:val>
                                        </p:tav>
                                      </p:tavLst>
                                    </p:anim>
                                    <p:anim calcmode="lin" valueType="num">
                                      <p:cBhvr>
                                        <p:cTn id="21"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Başlık 10">
            <a:extLst>
              <a:ext uri="{FF2B5EF4-FFF2-40B4-BE49-F238E27FC236}">
                <a16:creationId xmlns:a16="http://schemas.microsoft.com/office/drawing/2014/main" id="{885EA28B-397D-4C89-82CF-28B5CC979D9C}"/>
              </a:ext>
            </a:extLst>
          </p:cNvPr>
          <p:cNvSpPr>
            <a:spLocks noGrp="1"/>
          </p:cNvSpPr>
          <p:nvPr>
            <p:ph type="title"/>
          </p:nvPr>
        </p:nvSpPr>
        <p:spPr>
          <a:xfrm>
            <a:off x="204857" y="358011"/>
            <a:ext cx="4535955" cy="6141977"/>
          </a:xfrm>
        </p:spPr>
        <p:txBody>
          <a:bodyPr>
            <a:normAutofit/>
          </a:bodyPr>
          <a:lstStyle/>
          <a:p>
            <a:r>
              <a:rPr lang="tr-TR" sz="4000" b="1" dirty="0">
                <a:solidFill>
                  <a:srgbClr val="79113E"/>
                </a:solidFill>
                <a:latin typeface="Times New Roman" charset="0"/>
                <a:ea typeface="Times New Roman" charset="0"/>
                <a:cs typeface="Times New Roman" charset="0"/>
              </a:rPr>
              <a:t>ORYANTASYON PROGRAMI İÇERİĞİ</a:t>
            </a:r>
            <a:endParaRPr lang="tr-TR" sz="4000" b="1" dirty="0">
              <a:solidFill>
                <a:srgbClr val="79113E"/>
              </a:solidFill>
            </a:endParaRPr>
          </a:p>
        </p:txBody>
      </p:sp>
      <p:graphicFrame>
        <p:nvGraphicFramePr>
          <p:cNvPr id="14" name="İçerik Yer Tutucusu 11">
            <a:extLst>
              <a:ext uri="{FF2B5EF4-FFF2-40B4-BE49-F238E27FC236}">
                <a16:creationId xmlns:a16="http://schemas.microsoft.com/office/drawing/2014/main" id="{697BB8B5-9AF4-088D-E2D6-954BAF550035}"/>
              </a:ext>
            </a:extLst>
          </p:cNvPr>
          <p:cNvGraphicFramePr>
            <a:graphicFrameLocks noGrp="1"/>
          </p:cNvGraphicFramePr>
          <p:nvPr>
            <p:ph idx="1"/>
            <p:extLst>
              <p:ext uri="{D42A27DB-BD31-4B8C-83A1-F6EECF244321}">
                <p14:modId xmlns:p14="http://schemas.microsoft.com/office/powerpoint/2010/main" val="2956759945"/>
              </p:ext>
            </p:extLst>
          </p:nvPr>
        </p:nvGraphicFramePr>
        <p:xfrm>
          <a:off x="4869435" y="1200461"/>
          <a:ext cx="6533072" cy="4782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1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BBDA2D2D-AB89-482F-B6C2-119F37CC3772}"/>
                                            </p:graphicEl>
                                          </p:spTgt>
                                        </p:tgtEl>
                                        <p:attrNameLst>
                                          <p:attrName>style.visibility</p:attrName>
                                        </p:attrNameLst>
                                      </p:cBhvr>
                                      <p:to>
                                        <p:strVal val="visible"/>
                                      </p:to>
                                    </p:set>
                                    <p:animEffect transition="in" filter="fade">
                                      <p:cBhvr>
                                        <p:cTn id="7" dur="250"/>
                                        <p:tgtEl>
                                          <p:spTgt spid="14">
                                            <p:graphicEl>
                                              <a:dgm id="{BBDA2D2D-AB89-482F-B6C2-119F37CC377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graphicEl>
                                              <a:dgm id="{B82BE8EB-3F6D-4128-92D5-9FA2570FF4C6}"/>
                                            </p:graphicEl>
                                          </p:spTgt>
                                        </p:tgtEl>
                                        <p:attrNameLst>
                                          <p:attrName>style.visibility</p:attrName>
                                        </p:attrNameLst>
                                      </p:cBhvr>
                                      <p:to>
                                        <p:strVal val="visible"/>
                                      </p:to>
                                    </p:set>
                                    <p:animEffect transition="in" filter="fade">
                                      <p:cBhvr>
                                        <p:cTn id="10" dur="250"/>
                                        <p:tgtEl>
                                          <p:spTgt spid="14">
                                            <p:graphicEl>
                                              <a:dgm id="{B82BE8EB-3F6D-4128-92D5-9FA2570FF4C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graphicEl>
                                              <a:dgm id="{B02E6801-482A-4BEE-9FF3-6C1609E074E5}"/>
                                            </p:graphicEl>
                                          </p:spTgt>
                                        </p:tgtEl>
                                        <p:attrNameLst>
                                          <p:attrName>style.visibility</p:attrName>
                                        </p:attrNameLst>
                                      </p:cBhvr>
                                      <p:to>
                                        <p:strVal val="visible"/>
                                      </p:to>
                                    </p:set>
                                    <p:animEffect transition="in" filter="fade">
                                      <p:cBhvr>
                                        <p:cTn id="15" dur="250"/>
                                        <p:tgtEl>
                                          <p:spTgt spid="14">
                                            <p:graphicEl>
                                              <a:dgm id="{B02E6801-482A-4BEE-9FF3-6C1609E074E5}"/>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graphicEl>
                                              <a:dgm id="{69608D3F-E3B3-4CD8-BF2D-B1AC15E8E278}"/>
                                            </p:graphicEl>
                                          </p:spTgt>
                                        </p:tgtEl>
                                        <p:attrNameLst>
                                          <p:attrName>style.visibility</p:attrName>
                                        </p:attrNameLst>
                                      </p:cBhvr>
                                      <p:to>
                                        <p:strVal val="visible"/>
                                      </p:to>
                                    </p:set>
                                    <p:animEffect transition="in" filter="fade">
                                      <p:cBhvr>
                                        <p:cTn id="18" dur="250"/>
                                        <p:tgtEl>
                                          <p:spTgt spid="14">
                                            <p:graphicEl>
                                              <a:dgm id="{69608D3F-E3B3-4CD8-BF2D-B1AC15E8E27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graphicEl>
                                              <a:dgm id="{0F6BD173-F070-433A-8ED6-25E701A1F8DF}"/>
                                            </p:graphicEl>
                                          </p:spTgt>
                                        </p:tgtEl>
                                        <p:attrNameLst>
                                          <p:attrName>style.visibility</p:attrName>
                                        </p:attrNameLst>
                                      </p:cBhvr>
                                      <p:to>
                                        <p:strVal val="visible"/>
                                      </p:to>
                                    </p:set>
                                    <p:animEffect transition="in" filter="fade">
                                      <p:cBhvr>
                                        <p:cTn id="23" dur="250"/>
                                        <p:tgtEl>
                                          <p:spTgt spid="14">
                                            <p:graphicEl>
                                              <a:dgm id="{0F6BD173-F070-433A-8ED6-25E701A1F8DF}"/>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graphicEl>
                                              <a:dgm id="{41D1FD2E-A950-477F-A5B5-260B41D6282A}"/>
                                            </p:graphicEl>
                                          </p:spTgt>
                                        </p:tgtEl>
                                        <p:attrNameLst>
                                          <p:attrName>style.visibility</p:attrName>
                                        </p:attrNameLst>
                                      </p:cBhvr>
                                      <p:to>
                                        <p:strVal val="visible"/>
                                      </p:to>
                                    </p:set>
                                    <p:animEffect transition="in" filter="fade">
                                      <p:cBhvr>
                                        <p:cTn id="26" dur="250"/>
                                        <p:tgtEl>
                                          <p:spTgt spid="14">
                                            <p:graphicEl>
                                              <a:dgm id="{41D1FD2E-A950-477F-A5B5-260B41D6282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graphicEl>
                                              <a:dgm id="{5182056C-44EB-4339-8AB0-AED58B7349B9}"/>
                                            </p:graphicEl>
                                          </p:spTgt>
                                        </p:tgtEl>
                                        <p:attrNameLst>
                                          <p:attrName>style.visibility</p:attrName>
                                        </p:attrNameLst>
                                      </p:cBhvr>
                                      <p:to>
                                        <p:strVal val="visible"/>
                                      </p:to>
                                    </p:set>
                                    <p:animEffect transition="in" filter="fade">
                                      <p:cBhvr>
                                        <p:cTn id="31" dur="250"/>
                                        <p:tgtEl>
                                          <p:spTgt spid="14">
                                            <p:graphicEl>
                                              <a:dgm id="{5182056C-44EB-4339-8AB0-AED58B7349B9}"/>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graphicEl>
                                              <a:dgm id="{7EC542F8-5671-4A95-B64B-D12254CB5284}"/>
                                            </p:graphicEl>
                                          </p:spTgt>
                                        </p:tgtEl>
                                        <p:attrNameLst>
                                          <p:attrName>style.visibility</p:attrName>
                                        </p:attrNameLst>
                                      </p:cBhvr>
                                      <p:to>
                                        <p:strVal val="visible"/>
                                      </p:to>
                                    </p:set>
                                    <p:animEffect transition="in" filter="fade">
                                      <p:cBhvr>
                                        <p:cTn id="34" dur="250"/>
                                        <p:tgtEl>
                                          <p:spTgt spid="14">
                                            <p:graphicEl>
                                              <a:dgm id="{7EC542F8-5671-4A95-B64B-D12254CB5284}"/>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graphicEl>
                                              <a:dgm id="{A77A3BC1-A1C9-4B5F-89B8-9995BA86CC31}"/>
                                            </p:graphicEl>
                                          </p:spTgt>
                                        </p:tgtEl>
                                        <p:attrNameLst>
                                          <p:attrName>style.visibility</p:attrName>
                                        </p:attrNameLst>
                                      </p:cBhvr>
                                      <p:to>
                                        <p:strVal val="visible"/>
                                      </p:to>
                                    </p:set>
                                    <p:animEffect transition="in" filter="fade">
                                      <p:cBhvr>
                                        <p:cTn id="39" dur="250"/>
                                        <p:tgtEl>
                                          <p:spTgt spid="14">
                                            <p:graphicEl>
                                              <a:dgm id="{A77A3BC1-A1C9-4B5F-89B8-9995BA86CC31}"/>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graphicEl>
                                              <a:dgm id="{5C609050-9C11-463B-BA63-AD33ED17CD0E}"/>
                                            </p:graphicEl>
                                          </p:spTgt>
                                        </p:tgtEl>
                                        <p:attrNameLst>
                                          <p:attrName>style.visibility</p:attrName>
                                        </p:attrNameLst>
                                      </p:cBhvr>
                                      <p:to>
                                        <p:strVal val="visible"/>
                                      </p:to>
                                    </p:set>
                                    <p:animEffect transition="in" filter="fade">
                                      <p:cBhvr>
                                        <p:cTn id="42" dur="250"/>
                                        <p:tgtEl>
                                          <p:spTgt spid="14">
                                            <p:graphicEl>
                                              <a:dgm id="{5C609050-9C11-463B-BA63-AD33ED17CD0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838200" y="51546"/>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İLETİŞİM (MAİL)</a:t>
            </a:r>
          </a:p>
        </p:txBody>
      </p:sp>
      <p:sp>
        <p:nvSpPr>
          <p:cNvPr id="6" name="İçerik Yer Tutucusu 2">
            <a:extLst>
              <a:ext uri="{FF2B5EF4-FFF2-40B4-BE49-F238E27FC236}">
                <a16:creationId xmlns:a16="http://schemas.microsoft.com/office/drawing/2014/main" id="{D6F941BD-8FBF-431C-9DE3-A856AB83D3B3}"/>
              </a:ext>
            </a:extLst>
          </p:cNvPr>
          <p:cNvSpPr txBox="1">
            <a:spLocks/>
          </p:cNvSpPr>
          <p:nvPr/>
        </p:nvSpPr>
        <p:spPr>
          <a:xfrm>
            <a:off x="853888" y="2349500"/>
            <a:ext cx="10484223" cy="313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tr-TR" sz="2400" dirty="0">
              <a:solidFill>
                <a:srgbClr val="000000"/>
              </a:solidFill>
              <a:latin typeface="Times New Roman" panose="02020603050405020304" pitchFamily="18" charset="0"/>
              <a:cs typeface="Times New Roman" panose="02020603050405020304" pitchFamily="18" charset="0"/>
            </a:endParaRPr>
          </a:p>
        </p:txBody>
      </p:sp>
      <p:pic>
        <p:nvPicPr>
          <p:cNvPr id="9" name="Resim 8">
            <a:extLst>
              <a:ext uri="{FF2B5EF4-FFF2-40B4-BE49-F238E27FC236}">
                <a16:creationId xmlns:a16="http://schemas.microsoft.com/office/drawing/2014/main" id="{E2305008-1FA5-4AAB-BD51-D909471639A1}"/>
              </a:ext>
            </a:extLst>
          </p:cNvPr>
          <p:cNvPicPr>
            <a:picLocks noChangeAspect="1"/>
          </p:cNvPicPr>
          <p:nvPr/>
        </p:nvPicPr>
        <p:blipFill rotWithShape="1">
          <a:blip r:embed="rId3"/>
          <a:srcRect l="6875" t="14240" r="8346" b="6702"/>
          <a:stretch/>
        </p:blipFill>
        <p:spPr>
          <a:xfrm>
            <a:off x="838200" y="1102659"/>
            <a:ext cx="10336306" cy="5419165"/>
          </a:xfrm>
          <a:prstGeom prst="rect">
            <a:avLst/>
          </a:prstGeom>
        </p:spPr>
      </p:pic>
    </p:spTree>
    <p:extLst>
      <p:ext uri="{BB962C8B-B14F-4D97-AF65-F5344CB8AC3E}">
        <p14:creationId xmlns:p14="http://schemas.microsoft.com/office/powerpoint/2010/main" val="197802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838200" y="365125"/>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solidFill>
                  <a:srgbClr val="7A1A3F"/>
                </a:solidFill>
                <a:latin typeface="Times New Roman" charset="0"/>
                <a:ea typeface="Times New Roman" charset="0"/>
                <a:cs typeface="Times New Roman" charset="0"/>
              </a:rPr>
              <a:t>İLETİŞİM (MAİL)</a:t>
            </a:r>
          </a:p>
        </p:txBody>
      </p:sp>
      <p:sp>
        <p:nvSpPr>
          <p:cNvPr id="6" name="İçerik Yer Tutucusu 2">
            <a:extLst>
              <a:ext uri="{FF2B5EF4-FFF2-40B4-BE49-F238E27FC236}">
                <a16:creationId xmlns:a16="http://schemas.microsoft.com/office/drawing/2014/main" id="{D6F941BD-8FBF-431C-9DE3-A856AB83D3B3}"/>
              </a:ext>
            </a:extLst>
          </p:cNvPr>
          <p:cNvSpPr txBox="1">
            <a:spLocks/>
          </p:cNvSpPr>
          <p:nvPr/>
        </p:nvSpPr>
        <p:spPr>
          <a:xfrm>
            <a:off x="853888" y="2349500"/>
            <a:ext cx="10484223" cy="313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tr-TR" sz="2400" dirty="0">
              <a:solidFill>
                <a:srgbClr val="000000"/>
              </a:solidFill>
              <a:latin typeface="Times New Roman" panose="02020603050405020304" pitchFamily="18" charset="0"/>
              <a:cs typeface="Times New Roman" panose="02020603050405020304" pitchFamily="18" charset="0"/>
            </a:endParaRPr>
          </a:p>
        </p:txBody>
      </p:sp>
      <p:sp>
        <p:nvSpPr>
          <p:cNvPr id="5" name="İçerik Yer Tutucusu 4">
            <a:extLst>
              <a:ext uri="{FF2B5EF4-FFF2-40B4-BE49-F238E27FC236}">
                <a16:creationId xmlns:a16="http://schemas.microsoft.com/office/drawing/2014/main" id="{F2868B86-AD66-46C4-A7D3-B07C16F02B1B}"/>
              </a:ext>
            </a:extLst>
          </p:cNvPr>
          <p:cNvSpPr>
            <a:spLocks noGrp="1"/>
          </p:cNvSpPr>
          <p:nvPr>
            <p:ph idx="1"/>
          </p:nvPr>
        </p:nvSpPr>
        <p:spPr>
          <a:xfrm>
            <a:off x="1168126" y="1690688"/>
            <a:ext cx="9543757" cy="4594606"/>
          </a:xfrm>
        </p:spPr>
        <p:txBody>
          <a:bodyPr>
            <a:normAutofit fontScale="47500" lnSpcReduction="20000"/>
          </a:bodyPr>
          <a:lstStyle/>
          <a:p>
            <a:pPr marL="514350" indent="-514350">
              <a:lnSpc>
                <a:spcPct val="120000"/>
              </a:lnSpc>
              <a:buFont typeface="+mj-lt"/>
              <a:buAutoNum type="arabicPeriod"/>
            </a:pPr>
            <a:r>
              <a:rPr lang="tr-TR" sz="5000" i="0" dirty="0">
                <a:effectLst/>
                <a:latin typeface="Times New Roman" panose="02020603050405020304" pitchFamily="18" charset="0"/>
                <a:cs typeface="Times New Roman" panose="02020603050405020304" pitchFamily="18" charset="0"/>
              </a:rPr>
              <a:t>Okul mail adresiniz kullanarak mail atınız.</a:t>
            </a:r>
            <a:endParaRPr lang="tr-TR" sz="5000" dirty="0">
              <a:latin typeface="Times New Roman" panose="02020603050405020304" pitchFamily="18" charset="0"/>
              <a:cs typeface="Times New Roman" panose="02020603050405020304" pitchFamily="18" charset="0"/>
            </a:endParaRPr>
          </a:p>
          <a:p>
            <a:pPr marL="514350" indent="-514350">
              <a:lnSpc>
                <a:spcPct val="120000"/>
              </a:lnSpc>
              <a:buFont typeface="+mj-lt"/>
              <a:buAutoNum type="arabicPeriod"/>
            </a:pPr>
            <a:r>
              <a:rPr lang="tr-TR" sz="5000" dirty="0">
                <a:latin typeface="Times New Roman" panose="02020603050405020304" pitchFamily="18" charset="0"/>
                <a:cs typeface="Times New Roman" panose="02020603050405020304" pitchFamily="18" charset="0"/>
              </a:rPr>
              <a:t>Konu (Ne hakkında olduğunu kısaca yazınız)</a:t>
            </a:r>
          </a:p>
          <a:p>
            <a:pPr marL="514350" indent="-514350">
              <a:lnSpc>
                <a:spcPct val="120000"/>
              </a:lnSpc>
              <a:buFont typeface="+mj-lt"/>
              <a:buAutoNum type="arabicPeriod"/>
            </a:pPr>
            <a:r>
              <a:rPr lang="tr-TR" sz="5000" i="0" dirty="0">
                <a:effectLst/>
                <a:latin typeface="Times New Roman" panose="02020603050405020304" pitchFamily="18" charset="0"/>
                <a:cs typeface="Times New Roman" panose="02020603050405020304" pitchFamily="18" charset="0"/>
              </a:rPr>
              <a:t>Uygun bir açılış ifadesi (</a:t>
            </a:r>
            <a:r>
              <a:rPr lang="de-DE" sz="5000" i="0" dirty="0">
                <a:effectLst/>
                <a:latin typeface="Times New Roman" panose="02020603050405020304" pitchFamily="18" charset="0"/>
                <a:cs typeface="Times New Roman" panose="02020603050405020304" pitchFamily="18" charset="0"/>
              </a:rPr>
              <a:t>Prof. Dr. </a:t>
            </a:r>
            <a:r>
              <a:rPr lang="tr-TR" sz="5000" i="0" dirty="0">
                <a:effectLst/>
                <a:latin typeface="Times New Roman" panose="02020603050405020304" pitchFamily="18" charset="0"/>
                <a:cs typeface="Times New Roman" panose="02020603050405020304" pitchFamily="18" charset="0"/>
              </a:rPr>
              <a:t> X </a:t>
            </a:r>
            <a:r>
              <a:rPr lang="de-DE" sz="5000" i="0" dirty="0" err="1">
                <a:effectLst/>
                <a:latin typeface="Times New Roman" panose="02020603050405020304" pitchFamily="18" charset="0"/>
                <a:cs typeface="Times New Roman" panose="02020603050405020304" pitchFamily="18" charset="0"/>
              </a:rPr>
              <a:t>Hocam</a:t>
            </a:r>
            <a:r>
              <a:rPr lang="tr-TR" sz="5000" i="0" dirty="0">
                <a:effectLst/>
                <a:latin typeface="Times New Roman" panose="02020603050405020304" pitchFamily="18" charset="0"/>
                <a:cs typeface="Times New Roman" panose="02020603050405020304" pitchFamily="18" charset="0"/>
              </a:rPr>
              <a:t> vey</a:t>
            </a:r>
            <a:r>
              <a:rPr lang="tr-TR" sz="5000" dirty="0">
                <a:latin typeface="Times New Roman" panose="02020603050405020304" pitchFamily="18" charset="0"/>
                <a:cs typeface="Times New Roman" panose="02020603050405020304" pitchFamily="18" charset="0"/>
              </a:rPr>
              <a:t>a Sayın X hocam</a:t>
            </a:r>
            <a:r>
              <a:rPr lang="de-DE" sz="5000" i="0" dirty="0">
                <a:effectLst/>
                <a:latin typeface="Times New Roman" panose="02020603050405020304" pitchFamily="18" charset="0"/>
                <a:cs typeface="Times New Roman" panose="02020603050405020304" pitchFamily="18" charset="0"/>
              </a:rPr>
              <a:t> </a:t>
            </a:r>
            <a:r>
              <a:rPr lang="de-DE" sz="5000" i="0" dirty="0" err="1">
                <a:effectLst/>
                <a:latin typeface="Times New Roman" panose="02020603050405020304" pitchFamily="18" charset="0"/>
                <a:cs typeface="Times New Roman" panose="02020603050405020304" pitchFamily="18" charset="0"/>
              </a:rPr>
              <a:t>gibi</a:t>
            </a:r>
            <a:r>
              <a:rPr lang="tr-TR" sz="5000" i="0" dirty="0">
                <a:effectLst/>
                <a:latin typeface="Times New Roman" panose="02020603050405020304" pitchFamily="18" charset="0"/>
                <a:cs typeface="Times New Roman" panose="02020603050405020304" pitchFamily="18" charset="0"/>
              </a:rPr>
              <a:t>)</a:t>
            </a:r>
            <a:r>
              <a:rPr lang="de-DE" sz="5000" i="0" dirty="0">
                <a:effectLst/>
                <a:latin typeface="Times New Roman" panose="02020603050405020304" pitchFamily="18" charset="0"/>
                <a:cs typeface="Times New Roman" panose="02020603050405020304" pitchFamily="18" charset="0"/>
              </a:rPr>
              <a:t>.</a:t>
            </a:r>
            <a:endParaRPr lang="tr-TR" sz="5000" dirty="0">
              <a:latin typeface="Times New Roman" panose="02020603050405020304" pitchFamily="18" charset="0"/>
              <a:cs typeface="Times New Roman" panose="02020603050405020304" pitchFamily="18" charset="0"/>
            </a:endParaRPr>
          </a:p>
          <a:p>
            <a:pPr marL="514350" indent="-514350">
              <a:lnSpc>
                <a:spcPct val="120000"/>
              </a:lnSpc>
              <a:buFont typeface="+mj-lt"/>
              <a:buAutoNum type="arabicPeriod"/>
            </a:pPr>
            <a:r>
              <a:rPr lang="tr-TR" sz="5000" dirty="0">
                <a:latin typeface="Times New Roman" panose="02020603050405020304" pitchFamily="18" charset="0"/>
                <a:cs typeface="Times New Roman" panose="02020603050405020304" pitchFamily="18" charset="0"/>
              </a:rPr>
              <a:t>Kendini tanıtma (Bölüm, sınıf, okul numarası, isim, </a:t>
            </a:r>
            <a:r>
              <a:rPr lang="tr-TR" sz="5000" dirty="0" err="1">
                <a:latin typeface="Times New Roman" panose="02020603050405020304" pitchFamily="18" charset="0"/>
                <a:cs typeface="Times New Roman" panose="02020603050405020304" pitchFamily="18" charset="0"/>
              </a:rPr>
              <a:t>soyisim</a:t>
            </a:r>
            <a:r>
              <a:rPr lang="tr-TR" sz="5000" dirty="0">
                <a:latin typeface="Times New Roman" panose="02020603050405020304" pitchFamily="18" charset="0"/>
                <a:cs typeface="Times New Roman" panose="02020603050405020304" pitchFamily="18" charset="0"/>
              </a:rPr>
              <a:t>)</a:t>
            </a:r>
          </a:p>
          <a:p>
            <a:pPr marL="514350" indent="-514350" algn="l">
              <a:lnSpc>
                <a:spcPct val="120000"/>
              </a:lnSpc>
              <a:buFont typeface="+mj-lt"/>
              <a:buAutoNum type="arabicPeriod"/>
            </a:pPr>
            <a:r>
              <a:rPr lang="tr-TR" sz="5000" i="0" dirty="0">
                <a:effectLst/>
                <a:latin typeface="Times New Roman" panose="02020603050405020304" pitchFamily="18" charset="0"/>
                <a:cs typeface="Times New Roman" panose="02020603050405020304" pitchFamily="18" charset="0"/>
              </a:rPr>
              <a:t>Mail atma sebebinizi açıklayını</a:t>
            </a:r>
            <a:r>
              <a:rPr lang="tr-TR" sz="5000" dirty="0">
                <a:latin typeface="Times New Roman" panose="02020603050405020304" pitchFamily="18" charset="0"/>
                <a:cs typeface="Times New Roman" panose="02020603050405020304" pitchFamily="18" charset="0"/>
              </a:rPr>
              <a:t>z,</a:t>
            </a:r>
            <a:r>
              <a:rPr lang="tr-TR" sz="5000" i="0" dirty="0">
                <a:effectLst/>
                <a:latin typeface="Times New Roman" panose="02020603050405020304" pitchFamily="18" charset="0"/>
                <a:cs typeface="Times New Roman" panose="02020603050405020304" pitchFamily="18" charset="0"/>
              </a:rPr>
              <a:t> konuya giriniz.</a:t>
            </a:r>
          </a:p>
          <a:p>
            <a:pPr marL="514350" indent="-514350" algn="l">
              <a:lnSpc>
                <a:spcPct val="120000"/>
              </a:lnSpc>
              <a:buFont typeface="+mj-lt"/>
              <a:buAutoNum type="arabicPeriod"/>
            </a:pPr>
            <a:r>
              <a:rPr lang="tr-TR" sz="5000" i="0" dirty="0">
                <a:effectLst/>
                <a:latin typeface="Times New Roman" panose="02020603050405020304" pitchFamily="18" charset="0"/>
                <a:cs typeface="Times New Roman" panose="02020603050405020304" pitchFamily="18" charset="0"/>
              </a:rPr>
              <a:t>Kısa ve öz olunuz sadece gerekli ayrıntılardan bahsediniz.</a:t>
            </a:r>
          </a:p>
          <a:p>
            <a:pPr marL="514350" indent="-514350" algn="l">
              <a:lnSpc>
                <a:spcPct val="120000"/>
              </a:lnSpc>
              <a:buFont typeface="+mj-lt"/>
              <a:buAutoNum type="arabicPeriod"/>
            </a:pPr>
            <a:r>
              <a:rPr lang="tr-TR" sz="5000" i="0" dirty="0">
                <a:effectLst/>
                <a:latin typeface="Times New Roman" panose="02020603050405020304" pitchFamily="18" charset="0"/>
                <a:cs typeface="Times New Roman" panose="02020603050405020304" pitchFamily="18" charset="0"/>
              </a:rPr>
              <a:t>Uygun ve saygılı bir dil kullanınız. </a:t>
            </a:r>
          </a:p>
          <a:p>
            <a:pPr marL="514350" indent="-514350" algn="l">
              <a:lnSpc>
                <a:spcPct val="120000"/>
              </a:lnSpc>
              <a:buFont typeface="+mj-lt"/>
              <a:buAutoNum type="arabicPeriod"/>
            </a:pPr>
            <a:r>
              <a:rPr lang="tr-TR" sz="5000" i="0" dirty="0">
                <a:effectLst/>
                <a:latin typeface="Times New Roman" panose="02020603050405020304" pitchFamily="18" charset="0"/>
                <a:cs typeface="Times New Roman" panose="02020603050405020304" pitchFamily="18" charset="0"/>
              </a:rPr>
              <a:t>E-postanızda ilişik ek varsa belirtiniz.</a:t>
            </a:r>
          </a:p>
          <a:p>
            <a:pPr marL="514350" indent="-514350" algn="l">
              <a:lnSpc>
                <a:spcPct val="120000"/>
              </a:lnSpc>
              <a:buFont typeface="+mj-lt"/>
              <a:buAutoNum type="arabicPeriod"/>
            </a:pPr>
            <a:r>
              <a:rPr lang="tr-TR" sz="5000" dirty="0">
                <a:latin typeface="Times New Roman" panose="02020603050405020304" pitchFamily="18" charset="0"/>
                <a:cs typeface="Times New Roman" panose="02020603050405020304" pitchFamily="18" charset="0"/>
              </a:rPr>
              <a:t>M</a:t>
            </a:r>
            <a:r>
              <a:rPr lang="tr-TR" sz="5000" i="0" dirty="0">
                <a:effectLst/>
                <a:latin typeface="Times New Roman" panose="02020603050405020304" pitchFamily="18" charset="0"/>
                <a:cs typeface="Times New Roman" panose="02020603050405020304" pitchFamily="18" charset="0"/>
              </a:rPr>
              <a:t>ailinizin sonunda "Saygılarımla" ifadesi ile bitirebilirsiniz.</a:t>
            </a:r>
          </a:p>
          <a:p>
            <a:pPr marL="514350" indent="-514350">
              <a:lnSpc>
                <a:spcPct val="120000"/>
              </a:lnSpc>
              <a:buAutoNum type="arabicParenR"/>
            </a:pPr>
            <a:endParaRPr lang="tr-TR" dirty="0"/>
          </a:p>
        </p:txBody>
      </p:sp>
    </p:spTree>
    <p:extLst>
      <p:ext uri="{BB962C8B-B14F-4D97-AF65-F5344CB8AC3E}">
        <p14:creationId xmlns:p14="http://schemas.microsoft.com/office/powerpoint/2010/main" val="271611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5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5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5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5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25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25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838200" y="51546"/>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İLETİŞİM (MAİL)</a:t>
            </a:r>
          </a:p>
        </p:txBody>
      </p:sp>
      <p:sp>
        <p:nvSpPr>
          <p:cNvPr id="6" name="İçerik Yer Tutucusu 2">
            <a:extLst>
              <a:ext uri="{FF2B5EF4-FFF2-40B4-BE49-F238E27FC236}">
                <a16:creationId xmlns:a16="http://schemas.microsoft.com/office/drawing/2014/main" id="{D6F941BD-8FBF-431C-9DE3-A856AB83D3B3}"/>
              </a:ext>
            </a:extLst>
          </p:cNvPr>
          <p:cNvSpPr txBox="1">
            <a:spLocks/>
          </p:cNvSpPr>
          <p:nvPr/>
        </p:nvSpPr>
        <p:spPr>
          <a:xfrm>
            <a:off x="853888" y="2349500"/>
            <a:ext cx="10484223" cy="313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tr-TR" sz="2400" dirty="0">
              <a:solidFill>
                <a:srgbClr val="000000"/>
              </a:solidFill>
              <a:latin typeface="Times New Roman" panose="02020603050405020304" pitchFamily="18" charset="0"/>
              <a:cs typeface="Times New Roman" panose="02020603050405020304" pitchFamily="18" charset="0"/>
            </a:endParaRPr>
          </a:p>
        </p:txBody>
      </p:sp>
      <p:pic>
        <p:nvPicPr>
          <p:cNvPr id="2" name="İçerik Yer Tutucusu 1">
            <a:extLst>
              <a:ext uri="{FF2B5EF4-FFF2-40B4-BE49-F238E27FC236}">
                <a16:creationId xmlns:a16="http://schemas.microsoft.com/office/drawing/2014/main" id="{DEBB58F2-B8D1-4CD4-8457-FE19DB9FA0C3}"/>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16000"/>
                    </a14:imgEffect>
                  </a14:imgLayer>
                </a14:imgProps>
              </a:ext>
            </a:extLst>
          </a:blip>
          <a:srcRect l="57632" t="32250" r="5335" b="6831"/>
          <a:stretch/>
        </p:blipFill>
        <p:spPr>
          <a:xfrm>
            <a:off x="2887315" y="1094629"/>
            <a:ext cx="6105380" cy="5646642"/>
          </a:xfrm>
          <a:prstGeom prst="rect">
            <a:avLst/>
          </a:prstGeom>
        </p:spPr>
      </p:pic>
    </p:spTree>
    <p:extLst>
      <p:ext uri="{BB962C8B-B14F-4D97-AF65-F5344CB8AC3E}">
        <p14:creationId xmlns:p14="http://schemas.microsoft.com/office/powerpoint/2010/main" val="198895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838200" y="411698"/>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İLETİŞİM (MAİL)</a:t>
            </a:r>
          </a:p>
        </p:txBody>
      </p:sp>
      <p:sp>
        <p:nvSpPr>
          <p:cNvPr id="6" name="İçerik Yer Tutucusu 2">
            <a:extLst>
              <a:ext uri="{FF2B5EF4-FFF2-40B4-BE49-F238E27FC236}">
                <a16:creationId xmlns:a16="http://schemas.microsoft.com/office/drawing/2014/main" id="{D6F941BD-8FBF-431C-9DE3-A856AB83D3B3}"/>
              </a:ext>
            </a:extLst>
          </p:cNvPr>
          <p:cNvSpPr txBox="1">
            <a:spLocks/>
          </p:cNvSpPr>
          <p:nvPr/>
        </p:nvSpPr>
        <p:spPr>
          <a:xfrm>
            <a:off x="853888" y="2349500"/>
            <a:ext cx="10484223" cy="313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tr-TR" sz="2400" dirty="0">
              <a:solidFill>
                <a:srgbClr val="000000"/>
              </a:solidFill>
              <a:latin typeface="Times New Roman" panose="02020603050405020304" pitchFamily="18" charset="0"/>
              <a:cs typeface="Times New Roman" panose="02020603050405020304" pitchFamily="18" charset="0"/>
            </a:endParaRPr>
          </a:p>
        </p:txBody>
      </p:sp>
      <p:sp>
        <p:nvSpPr>
          <p:cNvPr id="5" name="İçerik Yer Tutucusu 4">
            <a:extLst>
              <a:ext uri="{FF2B5EF4-FFF2-40B4-BE49-F238E27FC236}">
                <a16:creationId xmlns:a16="http://schemas.microsoft.com/office/drawing/2014/main" id="{E96BFE48-E432-4029-8983-BDEDC4E9DE86}"/>
              </a:ext>
            </a:extLst>
          </p:cNvPr>
          <p:cNvSpPr>
            <a:spLocks noGrp="1"/>
          </p:cNvSpPr>
          <p:nvPr>
            <p:ph sz="half" idx="2"/>
          </p:nvPr>
        </p:nvSpPr>
        <p:spPr>
          <a:xfrm>
            <a:off x="853888" y="1944642"/>
            <a:ext cx="8995117" cy="4501660"/>
          </a:xfrm>
        </p:spPr>
        <p:txBody>
          <a:bodyPr>
            <a:normAutofit fontScale="92500" lnSpcReduction="10000"/>
          </a:bodyPr>
          <a:lstStyle/>
          <a:p>
            <a:pPr algn="just"/>
            <a:r>
              <a:rPr lang="tr-TR" sz="2400" dirty="0">
                <a:latin typeface="Times New Roman" panose="02020603050405020304" pitchFamily="18" charset="0"/>
                <a:cs typeface="Times New Roman" panose="02020603050405020304" pitchFamily="18" charset="0"/>
              </a:rPr>
              <a:t>Prof. Dr. Ayşegül GÖKHAN: </a:t>
            </a:r>
            <a:r>
              <a:rPr lang="tr-TR" sz="2400" b="0" i="0" dirty="0">
                <a:solidFill>
                  <a:srgbClr val="111111"/>
                </a:solidFill>
                <a:effectLst/>
                <a:latin typeface="Times New Roman" panose="02020603050405020304" pitchFamily="18" charset="0"/>
                <a:cs typeface="Times New Roman" panose="02020603050405020304" pitchFamily="18" charset="0"/>
                <a:hlinkClick r:id="rId3"/>
              </a:rPr>
              <a:t>agokhan1@firat.edu.tr</a:t>
            </a:r>
            <a:r>
              <a:rPr lang="tr-TR" sz="2400" b="0" i="0" dirty="0">
                <a:solidFill>
                  <a:srgbClr val="111111"/>
                </a:solidFill>
                <a:effectLst/>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Prof. Dr. İbrahim Enam İNAN: </a:t>
            </a:r>
            <a:r>
              <a:rPr lang="tr-TR" sz="2400" b="0" i="0" dirty="0">
                <a:solidFill>
                  <a:srgbClr val="111111"/>
                </a:solidFill>
                <a:effectLst/>
                <a:latin typeface="Times New Roman" panose="02020603050405020304" pitchFamily="18" charset="0"/>
                <a:cs typeface="Times New Roman" panose="02020603050405020304" pitchFamily="18" charset="0"/>
                <a:hlinkClick r:id="rId4"/>
              </a:rPr>
              <a:t>einan@firat.edu.tr</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Doç. Dr. Fatma ERDOĞAN: </a:t>
            </a:r>
            <a:r>
              <a:rPr lang="tr-TR" sz="2400" b="0" i="0" dirty="0">
                <a:solidFill>
                  <a:srgbClr val="111111"/>
                </a:solidFill>
                <a:effectLst/>
                <a:latin typeface="Times New Roman" panose="02020603050405020304" pitchFamily="18" charset="0"/>
                <a:cs typeface="Times New Roman" panose="02020603050405020304" pitchFamily="18" charset="0"/>
                <a:hlinkClick r:id="rId5"/>
              </a:rPr>
              <a:t>f.erdogan@firat.edu.tr</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Doç. Dr. Tayfun TUTAK: </a:t>
            </a:r>
            <a:r>
              <a:rPr lang="tr-TR" sz="2400" b="0" i="0" dirty="0">
                <a:solidFill>
                  <a:srgbClr val="111111"/>
                </a:solidFill>
                <a:effectLst/>
                <a:latin typeface="Times New Roman" panose="02020603050405020304" pitchFamily="18" charset="0"/>
                <a:cs typeface="Times New Roman" panose="02020603050405020304" pitchFamily="18" charset="0"/>
                <a:hlinkClick r:id="rId6"/>
              </a:rPr>
              <a:t>tayfuntutak@firat.edu.tr</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Doç. Dr. Ünal İÇ: </a:t>
            </a:r>
            <a:r>
              <a:rPr lang="tr-TR" sz="2400" b="0" i="0" dirty="0">
                <a:solidFill>
                  <a:srgbClr val="111111"/>
                </a:solidFill>
                <a:effectLst/>
                <a:latin typeface="Times New Roman" panose="02020603050405020304" pitchFamily="18" charset="0"/>
                <a:cs typeface="Times New Roman" panose="02020603050405020304" pitchFamily="18" charset="0"/>
                <a:hlinkClick r:id="rId7"/>
              </a:rPr>
              <a:t>unalic@firat.edu.tr</a:t>
            </a:r>
            <a:endParaRPr lang="tr-TR" sz="2400" b="0" i="0" dirty="0">
              <a:solidFill>
                <a:srgbClr val="111111"/>
              </a:solidFill>
              <a:effectLst/>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Doç. Dr. Ebru KORKMAZ: </a:t>
            </a:r>
            <a:r>
              <a:rPr lang="tr-TR" sz="2400" dirty="0">
                <a:solidFill>
                  <a:srgbClr val="111111"/>
                </a:solidFill>
                <a:latin typeface="Times New Roman" panose="02020603050405020304" pitchFamily="18" charset="0"/>
                <a:cs typeface="Times New Roman" panose="02020603050405020304" pitchFamily="18" charset="0"/>
                <a:hlinkClick r:id="rId8"/>
              </a:rPr>
              <a:t>ekorkmaz@firat.edu.tr</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Dr. </a:t>
            </a:r>
            <a:r>
              <a:rPr lang="tr-TR" sz="2400" dirty="0" err="1">
                <a:latin typeface="Times New Roman" panose="02020603050405020304" pitchFamily="18" charset="0"/>
                <a:cs typeface="Times New Roman" panose="02020603050405020304" pitchFamily="18" charset="0"/>
              </a:rPr>
              <a:t>Öğr</a:t>
            </a:r>
            <a:r>
              <a:rPr lang="tr-TR" sz="2400" dirty="0">
                <a:latin typeface="Times New Roman" panose="02020603050405020304" pitchFamily="18" charset="0"/>
                <a:cs typeface="Times New Roman" panose="02020603050405020304" pitchFamily="18" charset="0"/>
              </a:rPr>
              <a:t>. Üyesi Mustafa AYDOĞDU: </a:t>
            </a:r>
            <a:r>
              <a:rPr lang="tr-TR" sz="2400" b="0" i="0" dirty="0">
                <a:solidFill>
                  <a:srgbClr val="111111"/>
                </a:solidFill>
                <a:effectLst/>
                <a:latin typeface="Times New Roman" panose="02020603050405020304" pitchFamily="18" charset="0"/>
                <a:cs typeface="Times New Roman" panose="02020603050405020304" pitchFamily="18" charset="0"/>
                <a:hlinkClick r:id="rId9"/>
              </a:rPr>
              <a:t>muaydogdu@firat.edu.tr</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Dr. </a:t>
            </a:r>
            <a:r>
              <a:rPr lang="tr-TR" sz="2400" dirty="0" err="1">
                <a:latin typeface="Times New Roman" panose="02020603050405020304" pitchFamily="18" charset="0"/>
                <a:cs typeface="Times New Roman" panose="02020603050405020304" pitchFamily="18" charset="0"/>
              </a:rPr>
              <a:t>Öğr</a:t>
            </a:r>
            <a:r>
              <a:rPr lang="tr-TR" sz="2400" dirty="0">
                <a:latin typeface="Times New Roman" panose="02020603050405020304" pitchFamily="18" charset="0"/>
                <a:cs typeface="Times New Roman" panose="02020603050405020304" pitchFamily="18" charset="0"/>
              </a:rPr>
              <a:t>. Üyesi Ebru KÜKEY: </a:t>
            </a:r>
            <a:r>
              <a:rPr lang="tr-TR" sz="2400" b="0" i="0" dirty="0">
                <a:solidFill>
                  <a:srgbClr val="111111"/>
                </a:solidFill>
                <a:effectLst/>
                <a:latin typeface="Times New Roman" panose="02020603050405020304" pitchFamily="18" charset="0"/>
                <a:cs typeface="Times New Roman" panose="02020603050405020304" pitchFamily="18" charset="0"/>
                <a:hlinkClick r:id="rId10"/>
              </a:rPr>
              <a:t>ekukey@firat.edu.tr</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Dr. </a:t>
            </a:r>
            <a:r>
              <a:rPr lang="tr-TR" sz="2400" dirty="0" err="1">
                <a:latin typeface="Times New Roman" panose="02020603050405020304" pitchFamily="18" charset="0"/>
                <a:cs typeface="Times New Roman" panose="02020603050405020304" pitchFamily="18" charset="0"/>
              </a:rPr>
              <a:t>Öğr</a:t>
            </a:r>
            <a:r>
              <a:rPr lang="tr-TR" sz="2400" dirty="0">
                <a:latin typeface="Times New Roman" panose="02020603050405020304" pitchFamily="18" charset="0"/>
                <a:cs typeface="Times New Roman" panose="02020603050405020304" pitchFamily="18" charset="0"/>
              </a:rPr>
              <a:t>. Üyesi Habip TAŞ: </a:t>
            </a:r>
            <a:r>
              <a:rPr lang="tr-TR" sz="2400" b="0" i="0" dirty="0">
                <a:solidFill>
                  <a:srgbClr val="111111"/>
                </a:solidFill>
                <a:effectLst/>
                <a:latin typeface="Times New Roman" panose="02020603050405020304" pitchFamily="18" charset="0"/>
                <a:cs typeface="Times New Roman" panose="02020603050405020304" pitchFamily="18" charset="0"/>
                <a:hlinkClick r:id="rId11"/>
              </a:rPr>
              <a:t>h.tas@firat.edu.tr</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Arş. Gör. Bahar YAVUZ: </a:t>
            </a:r>
            <a:r>
              <a:rPr lang="tr-TR" sz="2400" dirty="0">
                <a:latin typeface="Times New Roman" panose="02020603050405020304" pitchFamily="18" charset="0"/>
                <a:cs typeface="Times New Roman" panose="02020603050405020304" pitchFamily="18" charset="0"/>
                <a:hlinkClick r:id="rId12"/>
              </a:rPr>
              <a:t>b.yavuz@firat.edu.tr</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40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838200" y="3734"/>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Ana Bilim Dalı Web Sayfası</a:t>
            </a:r>
          </a:p>
        </p:txBody>
      </p:sp>
      <p:sp>
        <p:nvSpPr>
          <p:cNvPr id="6" name="İçerik Yer Tutucusu 2">
            <a:extLst>
              <a:ext uri="{FF2B5EF4-FFF2-40B4-BE49-F238E27FC236}">
                <a16:creationId xmlns:a16="http://schemas.microsoft.com/office/drawing/2014/main" id="{D6F941BD-8FBF-431C-9DE3-A856AB83D3B3}"/>
              </a:ext>
            </a:extLst>
          </p:cNvPr>
          <p:cNvSpPr txBox="1">
            <a:spLocks/>
          </p:cNvSpPr>
          <p:nvPr/>
        </p:nvSpPr>
        <p:spPr>
          <a:xfrm>
            <a:off x="853888" y="2349500"/>
            <a:ext cx="10484223" cy="313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tr-TR" sz="2400" dirty="0">
              <a:solidFill>
                <a:srgbClr val="000000"/>
              </a:solidFill>
              <a:latin typeface="Times New Roman" panose="02020603050405020304" pitchFamily="18" charset="0"/>
              <a:cs typeface="Times New Roman" panose="02020603050405020304" pitchFamily="18" charset="0"/>
            </a:endParaRPr>
          </a:p>
        </p:txBody>
      </p:sp>
      <p:pic>
        <p:nvPicPr>
          <p:cNvPr id="2" name="Resim 1">
            <a:extLst>
              <a:ext uri="{FF2B5EF4-FFF2-40B4-BE49-F238E27FC236}">
                <a16:creationId xmlns:a16="http://schemas.microsoft.com/office/drawing/2014/main" id="{4101749F-A2C5-4A35-9C38-757030258584}"/>
              </a:ext>
            </a:extLst>
          </p:cNvPr>
          <p:cNvPicPr>
            <a:picLocks noChangeAspect="1"/>
          </p:cNvPicPr>
          <p:nvPr/>
        </p:nvPicPr>
        <p:blipFill rotWithShape="1">
          <a:blip r:embed="rId2"/>
          <a:srcRect l="17473" r="10547" b="17817"/>
          <a:stretch/>
        </p:blipFill>
        <p:spPr>
          <a:xfrm>
            <a:off x="705728" y="1413804"/>
            <a:ext cx="5458265" cy="4501661"/>
          </a:xfrm>
          <a:prstGeom prst="rect">
            <a:avLst/>
          </a:prstGeom>
        </p:spPr>
      </p:pic>
      <p:sp>
        <p:nvSpPr>
          <p:cNvPr id="7" name="Oval 6">
            <a:extLst>
              <a:ext uri="{FF2B5EF4-FFF2-40B4-BE49-F238E27FC236}">
                <a16:creationId xmlns:a16="http://schemas.microsoft.com/office/drawing/2014/main" id="{68899D8C-F8C5-48FC-8778-024AAB877137}"/>
              </a:ext>
            </a:extLst>
          </p:cNvPr>
          <p:cNvSpPr/>
          <p:nvPr/>
        </p:nvSpPr>
        <p:spPr>
          <a:xfrm>
            <a:off x="1114692" y="2004843"/>
            <a:ext cx="1220546" cy="6330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a:extLst>
              <a:ext uri="{FF2B5EF4-FFF2-40B4-BE49-F238E27FC236}">
                <a16:creationId xmlns:a16="http://schemas.microsoft.com/office/drawing/2014/main" id="{17C8E3FC-92A7-4987-9B04-2BFE5A604521}"/>
              </a:ext>
            </a:extLst>
          </p:cNvPr>
          <p:cNvSpPr/>
          <p:nvPr/>
        </p:nvSpPr>
        <p:spPr>
          <a:xfrm>
            <a:off x="3278771" y="2635546"/>
            <a:ext cx="1220546" cy="6330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a:extLst>
              <a:ext uri="{FF2B5EF4-FFF2-40B4-BE49-F238E27FC236}">
                <a16:creationId xmlns:a16="http://schemas.microsoft.com/office/drawing/2014/main" id="{6039EEF7-6DF5-4998-B8A2-DE1E1194DDC0}"/>
              </a:ext>
            </a:extLst>
          </p:cNvPr>
          <p:cNvPicPr>
            <a:picLocks noChangeAspect="1"/>
          </p:cNvPicPr>
          <p:nvPr/>
        </p:nvPicPr>
        <p:blipFill rotWithShape="1">
          <a:blip r:embed="rId3"/>
          <a:srcRect l="32172" r="24692"/>
          <a:stretch/>
        </p:blipFill>
        <p:spPr>
          <a:xfrm>
            <a:off x="6984164" y="952987"/>
            <a:ext cx="4888968" cy="4962478"/>
          </a:xfrm>
          <a:prstGeom prst="rect">
            <a:avLst/>
          </a:prstGeom>
        </p:spPr>
      </p:pic>
      <p:sp>
        <p:nvSpPr>
          <p:cNvPr id="10" name="Oval 9">
            <a:extLst>
              <a:ext uri="{FF2B5EF4-FFF2-40B4-BE49-F238E27FC236}">
                <a16:creationId xmlns:a16="http://schemas.microsoft.com/office/drawing/2014/main" id="{0C7EA84F-ED54-45FD-8117-0AF8E334B10F}"/>
              </a:ext>
            </a:extLst>
          </p:cNvPr>
          <p:cNvSpPr/>
          <p:nvPr/>
        </p:nvSpPr>
        <p:spPr>
          <a:xfrm>
            <a:off x="7862495" y="3364721"/>
            <a:ext cx="2435055" cy="6330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a:extLst>
              <a:ext uri="{FF2B5EF4-FFF2-40B4-BE49-F238E27FC236}">
                <a16:creationId xmlns:a16="http://schemas.microsoft.com/office/drawing/2014/main" id="{13AD909F-62D2-4A33-9ED5-9BE3C16C1CA5}"/>
              </a:ext>
            </a:extLst>
          </p:cNvPr>
          <p:cNvSpPr/>
          <p:nvPr/>
        </p:nvSpPr>
        <p:spPr>
          <a:xfrm>
            <a:off x="10338411" y="3828951"/>
            <a:ext cx="1323705" cy="6330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9480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anim calcmode="lin" valueType="num">
                                      <p:cBhvr>
                                        <p:cTn id="16" dur="250" fill="hold"/>
                                        <p:tgtEl>
                                          <p:spTgt spid="8"/>
                                        </p:tgtEl>
                                        <p:attrNameLst>
                                          <p:attrName>ppt_x</p:attrName>
                                        </p:attrNameLst>
                                      </p:cBhvr>
                                      <p:tavLst>
                                        <p:tav tm="0">
                                          <p:val>
                                            <p:strVal val="#ppt_x"/>
                                          </p:val>
                                        </p:tav>
                                        <p:tav tm="100000">
                                          <p:val>
                                            <p:strVal val="#ppt_x"/>
                                          </p:val>
                                        </p:tav>
                                      </p:tavLst>
                                    </p:anim>
                                    <p:anim calcmode="lin" valueType="num">
                                      <p:cBhvr>
                                        <p:cTn id="17"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50"/>
                                        <p:tgtEl>
                                          <p:spTgt spid="10"/>
                                        </p:tgtEl>
                                      </p:cBhvr>
                                    </p:animEffect>
                                    <p:anim calcmode="lin" valueType="num">
                                      <p:cBhvr>
                                        <p:cTn id="27" dur="250" fill="hold"/>
                                        <p:tgtEl>
                                          <p:spTgt spid="10"/>
                                        </p:tgtEl>
                                        <p:attrNameLst>
                                          <p:attrName>ppt_x</p:attrName>
                                        </p:attrNameLst>
                                      </p:cBhvr>
                                      <p:tavLst>
                                        <p:tav tm="0">
                                          <p:val>
                                            <p:strVal val="#ppt_x"/>
                                          </p:val>
                                        </p:tav>
                                        <p:tav tm="100000">
                                          <p:val>
                                            <p:strVal val="#ppt_x"/>
                                          </p:val>
                                        </p:tav>
                                      </p:tavLst>
                                    </p:anim>
                                    <p:anim calcmode="lin" valueType="num">
                                      <p:cBhvr>
                                        <p:cTn id="28"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50"/>
                                        <p:tgtEl>
                                          <p:spTgt spid="12"/>
                                        </p:tgtEl>
                                      </p:cBhvr>
                                    </p:animEffect>
                                    <p:anim calcmode="lin" valueType="num">
                                      <p:cBhvr>
                                        <p:cTn id="34" dur="250" fill="hold"/>
                                        <p:tgtEl>
                                          <p:spTgt spid="12"/>
                                        </p:tgtEl>
                                        <p:attrNameLst>
                                          <p:attrName>ppt_x</p:attrName>
                                        </p:attrNameLst>
                                      </p:cBhvr>
                                      <p:tavLst>
                                        <p:tav tm="0">
                                          <p:val>
                                            <p:strVal val="#ppt_x"/>
                                          </p:val>
                                        </p:tav>
                                        <p:tav tm="100000">
                                          <p:val>
                                            <p:strVal val="#ppt_x"/>
                                          </p:val>
                                        </p:tav>
                                      </p:tavLst>
                                    </p:anim>
                                    <p:anim calcmode="lin" valueType="num">
                                      <p:cBhvr>
                                        <p:cTn id="35"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317696" y="2042271"/>
            <a:ext cx="3606604" cy="18109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srgbClr val="7A1A3F"/>
                </a:solidFill>
                <a:latin typeface="Times New Roman" charset="0"/>
                <a:ea typeface="Times New Roman" charset="0"/>
                <a:cs typeface="Times New Roman" charset="0"/>
              </a:rPr>
              <a:t>Ana Bilim Dalı Web Sayfası</a:t>
            </a:r>
          </a:p>
          <a:p>
            <a:endParaRPr lang="tr-TR" sz="2000" b="1" dirty="0">
              <a:solidFill>
                <a:srgbClr val="7A1A3F"/>
              </a:solidFill>
              <a:latin typeface="Times New Roman" charset="0"/>
              <a:ea typeface="Times New Roman" charset="0"/>
              <a:cs typeface="Times New Roman" charset="0"/>
            </a:endParaRPr>
          </a:p>
          <a:p>
            <a:endParaRPr lang="tr-TR" sz="2000" b="1" dirty="0">
              <a:solidFill>
                <a:srgbClr val="7A1A3F"/>
              </a:solidFill>
              <a:latin typeface="Times New Roman" charset="0"/>
              <a:ea typeface="Times New Roman" charset="0"/>
              <a:cs typeface="Times New Roman" charset="0"/>
            </a:endParaRPr>
          </a:p>
          <a:p>
            <a:r>
              <a:rPr lang="tr-TR" sz="2000" b="1" dirty="0">
                <a:solidFill>
                  <a:srgbClr val="7A1A3F"/>
                </a:solidFill>
                <a:latin typeface="Times New Roman" charset="0"/>
                <a:ea typeface="Times New Roman" charset="0"/>
                <a:cs typeface="Times New Roman" charset="0"/>
                <a:hlinkClick r:id="rId2"/>
              </a:rPr>
              <a:t>https://imo.firat.edu.tr/</a:t>
            </a:r>
            <a:r>
              <a:rPr lang="tr-TR" sz="2000" b="1" dirty="0">
                <a:solidFill>
                  <a:srgbClr val="7A1A3F"/>
                </a:solidFill>
                <a:latin typeface="Times New Roman" charset="0"/>
                <a:ea typeface="Times New Roman" charset="0"/>
                <a:cs typeface="Times New Roman" charset="0"/>
              </a:rPr>
              <a:t> </a:t>
            </a:r>
          </a:p>
        </p:txBody>
      </p:sp>
      <p:pic>
        <p:nvPicPr>
          <p:cNvPr id="3" name="Resim 2">
            <a:extLst>
              <a:ext uri="{FF2B5EF4-FFF2-40B4-BE49-F238E27FC236}">
                <a16:creationId xmlns:a16="http://schemas.microsoft.com/office/drawing/2014/main" id="{09077139-1C1E-9B40-1332-8B9DEF3A2EE1}"/>
              </a:ext>
            </a:extLst>
          </p:cNvPr>
          <p:cNvPicPr>
            <a:picLocks noChangeAspect="1"/>
          </p:cNvPicPr>
          <p:nvPr/>
        </p:nvPicPr>
        <p:blipFill rotWithShape="1">
          <a:blip r:embed="rId3"/>
          <a:srcRect t="2593" b="1852"/>
          <a:stretch/>
        </p:blipFill>
        <p:spPr>
          <a:xfrm>
            <a:off x="4191000" y="304800"/>
            <a:ext cx="6858000" cy="6553200"/>
          </a:xfrm>
          <a:prstGeom prst="rect">
            <a:avLst/>
          </a:prstGeom>
        </p:spPr>
      </p:pic>
    </p:spTree>
    <p:extLst>
      <p:ext uri="{BB962C8B-B14F-4D97-AF65-F5344CB8AC3E}">
        <p14:creationId xmlns:p14="http://schemas.microsoft.com/office/powerpoint/2010/main" val="3724298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4434AAB-A80B-4F4B-817B-4CE7B310C2F2}"/>
              </a:ext>
            </a:extLst>
          </p:cNvPr>
          <p:cNvSpPr txBox="1">
            <a:spLocks/>
          </p:cNvSpPr>
          <p:nvPr/>
        </p:nvSpPr>
        <p:spPr>
          <a:xfrm>
            <a:off x="994194" y="-7187"/>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9113E"/>
                </a:solidFill>
                <a:latin typeface="Times New Roman" charset="0"/>
                <a:ea typeface="Times New Roman" charset="0"/>
                <a:cs typeface="Times New Roman" charset="0"/>
              </a:rPr>
              <a:t>Kampüs ve Sosyal Faaliyetler</a:t>
            </a:r>
          </a:p>
        </p:txBody>
      </p:sp>
      <p:sp>
        <p:nvSpPr>
          <p:cNvPr id="6" name="İçerik Yer Tutucusu 2">
            <a:extLst>
              <a:ext uri="{FF2B5EF4-FFF2-40B4-BE49-F238E27FC236}">
                <a16:creationId xmlns:a16="http://schemas.microsoft.com/office/drawing/2014/main" id="{7EFCC021-9C71-40BF-8328-8723C2D3401D}"/>
              </a:ext>
            </a:extLst>
          </p:cNvPr>
          <p:cNvSpPr txBox="1">
            <a:spLocks/>
          </p:cNvSpPr>
          <p:nvPr/>
        </p:nvSpPr>
        <p:spPr>
          <a:xfrm>
            <a:off x="838200" y="1825625"/>
            <a:ext cx="102036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tr-TR" sz="2400" dirty="0">
              <a:latin typeface="Times New Roman" panose="02020603050405020304" pitchFamily="18" charset="0"/>
              <a:ea typeface="Times New Roman" charset="0"/>
              <a:cs typeface="Times New Roman" panose="02020603050405020304" pitchFamily="18" charset="0"/>
            </a:endParaRPr>
          </a:p>
        </p:txBody>
      </p:sp>
      <p:pic>
        <p:nvPicPr>
          <p:cNvPr id="2" name="Resim 1">
            <a:extLst>
              <a:ext uri="{FF2B5EF4-FFF2-40B4-BE49-F238E27FC236}">
                <a16:creationId xmlns:a16="http://schemas.microsoft.com/office/drawing/2014/main" id="{08B4F1CE-F520-435D-827C-9487E79DD5D0}"/>
              </a:ext>
            </a:extLst>
          </p:cNvPr>
          <p:cNvPicPr>
            <a:picLocks noChangeAspect="1"/>
          </p:cNvPicPr>
          <p:nvPr/>
        </p:nvPicPr>
        <p:blipFill rotWithShape="1">
          <a:blip r:embed="rId3"/>
          <a:srcRect l="8185" t="14908" r="21519" b="17229"/>
          <a:stretch/>
        </p:blipFill>
        <p:spPr>
          <a:xfrm>
            <a:off x="432736" y="1128615"/>
            <a:ext cx="10133466" cy="5518369"/>
          </a:xfrm>
          <a:prstGeom prst="rect">
            <a:avLst/>
          </a:prstGeom>
        </p:spPr>
      </p:pic>
      <p:sp>
        <p:nvSpPr>
          <p:cNvPr id="3" name="Oval 2">
            <a:extLst>
              <a:ext uri="{FF2B5EF4-FFF2-40B4-BE49-F238E27FC236}">
                <a16:creationId xmlns:a16="http://schemas.microsoft.com/office/drawing/2014/main" id="{F7087C9F-CA2D-4053-B103-9255971CB77B}"/>
              </a:ext>
            </a:extLst>
          </p:cNvPr>
          <p:cNvSpPr/>
          <p:nvPr/>
        </p:nvSpPr>
        <p:spPr>
          <a:xfrm>
            <a:off x="3438205" y="1469640"/>
            <a:ext cx="858129" cy="6330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a:extLst>
              <a:ext uri="{FF2B5EF4-FFF2-40B4-BE49-F238E27FC236}">
                <a16:creationId xmlns:a16="http://schemas.microsoft.com/office/drawing/2014/main" id="{CA728C40-3345-4391-8DF1-290932490214}"/>
              </a:ext>
            </a:extLst>
          </p:cNvPr>
          <p:cNvSpPr/>
          <p:nvPr/>
        </p:nvSpPr>
        <p:spPr>
          <a:xfrm>
            <a:off x="3590605" y="2396133"/>
            <a:ext cx="1220546" cy="6330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a:extLst>
              <a:ext uri="{FF2B5EF4-FFF2-40B4-BE49-F238E27FC236}">
                <a16:creationId xmlns:a16="http://schemas.microsoft.com/office/drawing/2014/main" id="{02BEF978-F775-463F-A02B-AC662DFB7DBC}"/>
              </a:ext>
            </a:extLst>
          </p:cNvPr>
          <p:cNvSpPr/>
          <p:nvPr/>
        </p:nvSpPr>
        <p:spPr>
          <a:xfrm>
            <a:off x="4811151" y="2454177"/>
            <a:ext cx="3235570" cy="18646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1521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anim calcmode="lin" valueType="num">
                                      <p:cBhvr>
                                        <p:cTn id="15" dur="250" fill="hold"/>
                                        <p:tgtEl>
                                          <p:spTgt spid="7"/>
                                        </p:tgtEl>
                                        <p:attrNameLst>
                                          <p:attrName>ppt_x</p:attrName>
                                        </p:attrNameLst>
                                      </p:cBhvr>
                                      <p:tavLst>
                                        <p:tav tm="0">
                                          <p:val>
                                            <p:strVal val="#ppt_x"/>
                                          </p:val>
                                        </p:tav>
                                        <p:tav tm="100000">
                                          <p:val>
                                            <p:strVal val="#ppt_x"/>
                                          </p:val>
                                        </p:tav>
                                      </p:tavLst>
                                    </p:anim>
                                    <p:anim calcmode="lin" valueType="num">
                                      <p:cBhvr>
                                        <p:cTn id="16"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50"/>
                                        <p:tgtEl>
                                          <p:spTgt spid="8"/>
                                        </p:tgtEl>
                                      </p:cBhvr>
                                    </p:animEffect>
                                    <p:anim calcmode="lin" valueType="num">
                                      <p:cBhvr>
                                        <p:cTn id="22" dur="250" fill="hold"/>
                                        <p:tgtEl>
                                          <p:spTgt spid="8"/>
                                        </p:tgtEl>
                                        <p:attrNameLst>
                                          <p:attrName>ppt_x</p:attrName>
                                        </p:attrNameLst>
                                      </p:cBhvr>
                                      <p:tavLst>
                                        <p:tav tm="0">
                                          <p:val>
                                            <p:strVal val="#ppt_x"/>
                                          </p:val>
                                        </p:tav>
                                        <p:tav tm="100000">
                                          <p:val>
                                            <p:strVal val="#ppt_x"/>
                                          </p:val>
                                        </p:tav>
                                      </p:tavLst>
                                    </p:anim>
                                    <p:anim calcmode="lin" valueType="num">
                                      <p:cBhvr>
                                        <p:cTn id="23"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4434AAB-A80B-4F4B-817B-4CE7B310C2F2}"/>
              </a:ext>
            </a:extLst>
          </p:cNvPr>
          <p:cNvSpPr txBox="1">
            <a:spLocks/>
          </p:cNvSpPr>
          <p:nvPr/>
        </p:nvSpPr>
        <p:spPr>
          <a:xfrm>
            <a:off x="994194" y="154109"/>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9113E"/>
                </a:solidFill>
                <a:latin typeface="Times New Roman" charset="0"/>
                <a:ea typeface="Times New Roman" charset="0"/>
                <a:cs typeface="Times New Roman" charset="0"/>
              </a:rPr>
              <a:t>Kampüs ve Sosyal Faaliyetler</a:t>
            </a:r>
          </a:p>
        </p:txBody>
      </p:sp>
      <p:pic>
        <p:nvPicPr>
          <p:cNvPr id="5" name="İçerik Yer Tutucusu 4">
            <a:extLst>
              <a:ext uri="{FF2B5EF4-FFF2-40B4-BE49-F238E27FC236}">
                <a16:creationId xmlns:a16="http://schemas.microsoft.com/office/drawing/2014/main" id="{70EFA10B-B128-4122-9E99-962510984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1095" y="1845046"/>
            <a:ext cx="5635246" cy="3870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8" name="Diyagram 7">
            <a:extLst>
              <a:ext uri="{FF2B5EF4-FFF2-40B4-BE49-F238E27FC236}">
                <a16:creationId xmlns:a16="http://schemas.microsoft.com/office/drawing/2014/main" id="{FD43F741-09C9-4F59-BD80-872E67216F14}"/>
              </a:ext>
            </a:extLst>
          </p:cNvPr>
          <p:cNvGraphicFramePr/>
          <p:nvPr>
            <p:extLst>
              <p:ext uri="{D42A27DB-BD31-4B8C-83A1-F6EECF244321}">
                <p14:modId xmlns:p14="http://schemas.microsoft.com/office/powerpoint/2010/main" val="1156177964"/>
              </p:ext>
            </p:extLst>
          </p:nvPr>
        </p:nvGraphicFramePr>
        <p:xfrm>
          <a:off x="-1069143" y="1602381"/>
          <a:ext cx="6520410" cy="4890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390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EB5BA1AE-58BD-494B-812A-09A237DF33F8}"/>
                                            </p:graphicEl>
                                          </p:spTgt>
                                        </p:tgtEl>
                                        <p:attrNameLst>
                                          <p:attrName>style.visibility</p:attrName>
                                        </p:attrNameLst>
                                      </p:cBhvr>
                                      <p:to>
                                        <p:strVal val="visible"/>
                                      </p:to>
                                    </p:set>
                                    <p:animEffect transition="in" filter="fade">
                                      <p:cBhvr>
                                        <p:cTn id="7" dur="250"/>
                                        <p:tgtEl>
                                          <p:spTgt spid="8">
                                            <p:graphicEl>
                                              <a:dgm id="{EB5BA1AE-58BD-494B-812A-09A237DF33F8}"/>
                                            </p:graphicEl>
                                          </p:spTgt>
                                        </p:tgtEl>
                                      </p:cBhvr>
                                    </p:animEffect>
                                    <p:anim calcmode="lin" valueType="num">
                                      <p:cBhvr>
                                        <p:cTn id="8" dur="250" fill="hold"/>
                                        <p:tgtEl>
                                          <p:spTgt spid="8">
                                            <p:graphicEl>
                                              <a:dgm id="{EB5BA1AE-58BD-494B-812A-09A237DF33F8}"/>
                                            </p:graphicEl>
                                          </p:spTgt>
                                        </p:tgtEl>
                                        <p:attrNameLst>
                                          <p:attrName>ppt_x</p:attrName>
                                        </p:attrNameLst>
                                      </p:cBhvr>
                                      <p:tavLst>
                                        <p:tav tm="0">
                                          <p:val>
                                            <p:strVal val="#ppt_x"/>
                                          </p:val>
                                        </p:tav>
                                        <p:tav tm="100000">
                                          <p:val>
                                            <p:strVal val="#ppt_x"/>
                                          </p:val>
                                        </p:tav>
                                      </p:tavLst>
                                    </p:anim>
                                    <p:anim calcmode="lin" valueType="num">
                                      <p:cBhvr>
                                        <p:cTn id="9" dur="250" fill="hold"/>
                                        <p:tgtEl>
                                          <p:spTgt spid="8">
                                            <p:graphicEl>
                                              <a:dgm id="{EB5BA1AE-58BD-494B-812A-09A237DF33F8}"/>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graphicEl>
                                              <a:dgm id="{BE141CCB-590A-4097-8BE8-26CD1E10DEDE}"/>
                                            </p:graphicEl>
                                          </p:spTgt>
                                        </p:tgtEl>
                                        <p:attrNameLst>
                                          <p:attrName>style.visibility</p:attrName>
                                        </p:attrNameLst>
                                      </p:cBhvr>
                                      <p:to>
                                        <p:strVal val="visible"/>
                                      </p:to>
                                    </p:set>
                                    <p:animEffect transition="in" filter="fade">
                                      <p:cBhvr>
                                        <p:cTn id="12" dur="250"/>
                                        <p:tgtEl>
                                          <p:spTgt spid="8">
                                            <p:graphicEl>
                                              <a:dgm id="{BE141CCB-590A-4097-8BE8-26CD1E10DEDE}"/>
                                            </p:graphicEl>
                                          </p:spTgt>
                                        </p:tgtEl>
                                      </p:cBhvr>
                                    </p:animEffect>
                                    <p:anim calcmode="lin" valueType="num">
                                      <p:cBhvr>
                                        <p:cTn id="13" dur="250" fill="hold"/>
                                        <p:tgtEl>
                                          <p:spTgt spid="8">
                                            <p:graphicEl>
                                              <a:dgm id="{BE141CCB-590A-4097-8BE8-26CD1E10DEDE}"/>
                                            </p:graphicEl>
                                          </p:spTgt>
                                        </p:tgtEl>
                                        <p:attrNameLst>
                                          <p:attrName>ppt_x</p:attrName>
                                        </p:attrNameLst>
                                      </p:cBhvr>
                                      <p:tavLst>
                                        <p:tav tm="0">
                                          <p:val>
                                            <p:strVal val="#ppt_x"/>
                                          </p:val>
                                        </p:tav>
                                        <p:tav tm="100000">
                                          <p:val>
                                            <p:strVal val="#ppt_x"/>
                                          </p:val>
                                        </p:tav>
                                      </p:tavLst>
                                    </p:anim>
                                    <p:anim calcmode="lin" valueType="num">
                                      <p:cBhvr>
                                        <p:cTn id="14" dur="250" fill="hold"/>
                                        <p:tgtEl>
                                          <p:spTgt spid="8">
                                            <p:graphicEl>
                                              <a:dgm id="{BE141CCB-590A-4097-8BE8-26CD1E10DEDE}"/>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graphicEl>
                                              <a:dgm id="{E0F41595-3EFA-45FC-BE7B-BC5845744E15}"/>
                                            </p:graphicEl>
                                          </p:spTgt>
                                        </p:tgtEl>
                                        <p:attrNameLst>
                                          <p:attrName>style.visibility</p:attrName>
                                        </p:attrNameLst>
                                      </p:cBhvr>
                                      <p:to>
                                        <p:strVal val="visible"/>
                                      </p:to>
                                    </p:set>
                                    <p:animEffect transition="in" filter="fade">
                                      <p:cBhvr>
                                        <p:cTn id="17" dur="250"/>
                                        <p:tgtEl>
                                          <p:spTgt spid="8">
                                            <p:graphicEl>
                                              <a:dgm id="{E0F41595-3EFA-45FC-BE7B-BC5845744E15}"/>
                                            </p:graphicEl>
                                          </p:spTgt>
                                        </p:tgtEl>
                                      </p:cBhvr>
                                    </p:animEffect>
                                    <p:anim calcmode="lin" valueType="num">
                                      <p:cBhvr>
                                        <p:cTn id="18" dur="250" fill="hold"/>
                                        <p:tgtEl>
                                          <p:spTgt spid="8">
                                            <p:graphicEl>
                                              <a:dgm id="{E0F41595-3EFA-45FC-BE7B-BC5845744E15}"/>
                                            </p:graphicEl>
                                          </p:spTgt>
                                        </p:tgtEl>
                                        <p:attrNameLst>
                                          <p:attrName>ppt_x</p:attrName>
                                        </p:attrNameLst>
                                      </p:cBhvr>
                                      <p:tavLst>
                                        <p:tav tm="0">
                                          <p:val>
                                            <p:strVal val="#ppt_x"/>
                                          </p:val>
                                        </p:tav>
                                        <p:tav tm="100000">
                                          <p:val>
                                            <p:strVal val="#ppt_x"/>
                                          </p:val>
                                        </p:tav>
                                      </p:tavLst>
                                    </p:anim>
                                    <p:anim calcmode="lin" valueType="num">
                                      <p:cBhvr>
                                        <p:cTn id="19" dur="250" fill="hold"/>
                                        <p:tgtEl>
                                          <p:spTgt spid="8">
                                            <p:graphicEl>
                                              <a:dgm id="{E0F41595-3EFA-45FC-BE7B-BC5845744E15}"/>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graphicEl>
                                              <a:dgm id="{38ED7AC2-1CDC-4244-AC5A-763CF0B986BD}"/>
                                            </p:graphicEl>
                                          </p:spTgt>
                                        </p:tgtEl>
                                        <p:attrNameLst>
                                          <p:attrName>style.visibility</p:attrName>
                                        </p:attrNameLst>
                                      </p:cBhvr>
                                      <p:to>
                                        <p:strVal val="visible"/>
                                      </p:to>
                                    </p:set>
                                    <p:animEffect transition="in" filter="fade">
                                      <p:cBhvr>
                                        <p:cTn id="22" dur="250"/>
                                        <p:tgtEl>
                                          <p:spTgt spid="8">
                                            <p:graphicEl>
                                              <a:dgm id="{38ED7AC2-1CDC-4244-AC5A-763CF0B986BD}"/>
                                            </p:graphicEl>
                                          </p:spTgt>
                                        </p:tgtEl>
                                      </p:cBhvr>
                                    </p:animEffect>
                                    <p:anim calcmode="lin" valueType="num">
                                      <p:cBhvr>
                                        <p:cTn id="23" dur="250" fill="hold"/>
                                        <p:tgtEl>
                                          <p:spTgt spid="8">
                                            <p:graphicEl>
                                              <a:dgm id="{38ED7AC2-1CDC-4244-AC5A-763CF0B986BD}"/>
                                            </p:graphicEl>
                                          </p:spTgt>
                                        </p:tgtEl>
                                        <p:attrNameLst>
                                          <p:attrName>ppt_x</p:attrName>
                                        </p:attrNameLst>
                                      </p:cBhvr>
                                      <p:tavLst>
                                        <p:tav tm="0">
                                          <p:val>
                                            <p:strVal val="#ppt_x"/>
                                          </p:val>
                                        </p:tav>
                                        <p:tav tm="100000">
                                          <p:val>
                                            <p:strVal val="#ppt_x"/>
                                          </p:val>
                                        </p:tav>
                                      </p:tavLst>
                                    </p:anim>
                                    <p:anim calcmode="lin" valueType="num">
                                      <p:cBhvr>
                                        <p:cTn id="24" dur="250" fill="hold"/>
                                        <p:tgtEl>
                                          <p:spTgt spid="8">
                                            <p:graphicEl>
                                              <a:dgm id="{38ED7AC2-1CDC-4244-AC5A-763CF0B986BD}"/>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graphicEl>
                                              <a:dgm id="{AC495CE5-AC85-4790-B1BC-3BA3A204BA8D}"/>
                                            </p:graphicEl>
                                          </p:spTgt>
                                        </p:tgtEl>
                                        <p:attrNameLst>
                                          <p:attrName>style.visibility</p:attrName>
                                        </p:attrNameLst>
                                      </p:cBhvr>
                                      <p:to>
                                        <p:strVal val="visible"/>
                                      </p:to>
                                    </p:set>
                                    <p:animEffect transition="in" filter="fade">
                                      <p:cBhvr>
                                        <p:cTn id="27" dur="250"/>
                                        <p:tgtEl>
                                          <p:spTgt spid="8">
                                            <p:graphicEl>
                                              <a:dgm id="{AC495CE5-AC85-4790-B1BC-3BA3A204BA8D}"/>
                                            </p:graphicEl>
                                          </p:spTgt>
                                        </p:tgtEl>
                                      </p:cBhvr>
                                    </p:animEffect>
                                    <p:anim calcmode="lin" valueType="num">
                                      <p:cBhvr>
                                        <p:cTn id="28" dur="250" fill="hold"/>
                                        <p:tgtEl>
                                          <p:spTgt spid="8">
                                            <p:graphicEl>
                                              <a:dgm id="{AC495CE5-AC85-4790-B1BC-3BA3A204BA8D}"/>
                                            </p:graphicEl>
                                          </p:spTgt>
                                        </p:tgtEl>
                                        <p:attrNameLst>
                                          <p:attrName>ppt_x</p:attrName>
                                        </p:attrNameLst>
                                      </p:cBhvr>
                                      <p:tavLst>
                                        <p:tav tm="0">
                                          <p:val>
                                            <p:strVal val="#ppt_x"/>
                                          </p:val>
                                        </p:tav>
                                        <p:tav tm="100000">
                                          <p:val>
                                            <p:strVal val="#ppt_x"/>
                                          </p:val>
                                        </p:tav>
                                      </p:tavLst>
                                    </p:anim>
                                    <p:anim calcmode="lin" valueType="num">
                                      <p:cBhvr>
                                        <p:cTn id="29" dur="250" fill="hold"/>
                                        <p:tgtEl>
                                          <p:spTgt spid="8">
                                            <p:graphicEl>
                                              <a:dgm id="{AC495CE5-AC85-4790-B1BC-3BA3A204BA8D}"/>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graphicEl>
                                              <a:dgm id="{3CD2DF1C-EC64-4B5D-B07A-91C9ACDE74E9}"/>
                                            </p:graphicEl>
                                          </p:spTgt>
                                        </p:tgtEl>
                                        <p:attrNameLst>
                                          <p:attrName>style.visibility</p:attrName>
                                        </p:attrNameLst>
                                      </p:cBhvr>
                                      <p:to>
                                        <p:strVal val="visible"/>
                                      </p:to>
                                    </p:set>
                                    <p:animEffect transition="in" filter="fade">
                                      <p:cBhvr>
                                        <p:cTn id="32" dur="250"/>
                                        <p:tgtEl>
                                          <p:spTgt spid="8">
                                            <p:graphicEl>
                                              <a:dgm id="{3CD2DF1C-EC64-4B5D-B07A-91C9ACDE74E9}"/>
                                            </p:graphicEl>
                                          </p:spTgt>
                                        </p:tgtEl>
                                      </p:cBhvr>
                                    </p:animEffect>
                                    <p:anim calcmode="lin" valueType="num">
                                      <p:cBhvr>
                                        <p:cTn id="33" dur="250" fill="hold"/>
                                        <p:tgtEl>
                                          <p:spTgt spid="8">
                                            <p:graphicEl>
                                              <a:dgm id="{3CD2DF1C-EC64-4B5D-B07A-91C9ACDE74E9}"/>
                                            </p:graphicEl>
                                          </p:spTgt>
                                        </p:tgtEl>
                                        <p:attrNameLst>
                                          <p:attrName>ppt_x</p:attrName>
                                        </p:attrNameLst>
                                      </p:cBhvr>
                                      <p:tavLst>
                                        <p:tav tm="0">
                                          <p:val>
                                            <p:strVal val="#ppt_x"/>
                                          </p:val>
                                        </p:tav>
                                        <p:tav tm="100000">
                                          <p:val>
                                            <p:strVal val="#ppt_x"/>
                                          </p:val>
                                        </p:tav>
                                      </p:tavLst>
                                    </p:anim>
                                    <p:anim calcmode="lin" valueType="num">
                                      <p:cBhvr>
                                        <p:cTn id="34" dur="250" fill="hold"/>
                                        <p:tgtEl>
                                          <p:spTgt spid="8">
                                            <p:graphicEl>
                                              <a:dgm id="{3CD2DF1C-EC64-4B5D-B07A-91C9ACDE74E9}"/>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graphicEl>
                                              <a:dgm id="{4CC58A00-60F2-426D-8D11-B890A7ABEF10}"/>
                                            </p:graphicEl>
                                          </p:spTgt>
                                        </p:tgtEl>
                                        <p:attrNameLst>
                                          <p:attrName>style.visibility</p:attrName>
                                        </p:attrNameLst>
                                      </p:cBhvr>
                                      <p:to>
                                        <p:strVal val="visible"/>
                                      </p:to>
                                    </p:set>
                                    <p:animEffect transition="in" filter="fade">
                                      <p:cBhvr>
                                        <p:cTn id="37" dur="250"/>
                                        <p:tgtEl>
                                          <p:spTgt spid="8">
                                            <p:graphicEl>
                                              <a:dgm id="{4CC58A00-60F2-426D-8D11-B890A7ABEF10}"/>
                                            </p:graphicEl>
                                          </p:spTgt>
                                        </p:tgtEl>
                                      </p:cBhvr>
                                    </p:animEffect>
                                    <p:anim calcmode="lin" valueType="num">
                                      <p:cBhvr>
                                        <p:cTn id="38" dur="250" fill="hold"/>
                                        <p:tgtEl>
                                          <p:spTgt spid="8">
                                            <p:graphicEl>
                                              <a:dgm id="{4CC58A00-60F2-426D-8D11-B890A7ABEF10}"/>
                                            </p:graphicEl>
                                          </p:spTgt>
                                        </p:tgtEl>
                                        <p:attrNameLst>
                                          <p:attrName>ppt_x</p:attrName>
                                        </p:attrNameLst>
                                      </p:cBhvr>
                                      <p:tavLst>
                                        <p:tav tm="0">
                                          <p:val>
                                            <p:strVal val="#ppt_x"/>
                                          </p:val>
                                        </p:tav>
                                        <p:tav tm="100000">
                                          <p:val>
                                            <p:strVal val="#ppt_x"/>
                                          </p:val>
                                        </p:tav>
                                      </p:tavLst>
                                    </p:anim>
                                    <p:anim calcmode="lin" valueType="num">
                                      <p:cBhvr>
                                        <p:cTn id="39" dur="250" fill="hold"/>
                                        <p:tgtEl>
                                          <p:spTgt spid="8">
                                            <p:graphicEl>
                                              <a:dgm id="{4CC58A00-60F2-426D-8D11-B890A7ABEF10}"/>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4BA6EFF3-D1FA-4D42-A65E-3B9A2662315D}"/>
                                            </p:graphicEl>
                                          </p:spTgt>
                                        </p:tgtEl>
                                        <p:attrNameLst>
                                          <p:attrName>style.visibility</p:attrName>
                                        </p:attrNameLst>
                                      </p:cBhvr>
                                      <p:to>
                                        <p:strVal val="visible"/>
                                      </p:to>
                                    </p:set>
                                    <p:animEffect transition="in" filter="fade">
                                      <p:cBhvr>
                                        <p:cTn id="42" dur="250"/>
                                        <p:tgtEl>
                                          <p:spTgt spid="8">
                                            <p:graphicEl>
                                              <a:dgm id="{4BA6EFF3-D1FA-4D42-A65E-3B9A2662315D}"/>
                                            </p:graphicEl>
                                          </p:spTgt>
                                        </p:tgtEl>
                                      </p:cBhvr>
                                    </p:animEffect>
                                    <p:anim calcmode="lin" valueType="num">
                                      <p:cBhvr>
                                        <p:cTn id="43" dur="250" fill="hold"/>
                                        <p:tgtEl>
                                          <p:spTgt spid="8">
                                            <p:graphicEl>
                                              <a:dgm id="{4BA6EFF3-D1FA-4D42-A65E-3B9A2662315D}"/>
                                            </p:graphicEl>
                                          </p:spTgt>
                                        </p:tgtEl>
                                        <p:attrNameLst>
                                          <p:attrName>ppt_x</p:attrName>
                                        </p:attrNameLst>
                                      </p:cBhvr>
                                      <p:tavLst>
                                        <p:tav tm="0">
                                          <p:val>
                                            <p:strVal val="#ppt_x"/>
                                          </p:val>
                                        </p:tav>
                                        <p:tav tm="100000">
                                          <p:val>
                                            <p:strVal val="#ppt_x"/>
                                          </p:val>
                                        </p:tav>
                                      </p:tavLst>
                                    </p:anim>
                                    <p:anim calcmode="lin" valueType="num">
                                      <p:cBhvr>
                                        <p:cTn id="44" dur="250" fill="hold"/>
                                        <p:tgtEl>
                                          <p:spTgt spid="8">
                                            <p:graphicEl>
                                              <a:dgm id="{4BA6EFF3-D1FA-4D42-A65E-3B9A2662315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AtOnc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4434AAB-A80B-4F4B-817B-4CE7B310C2F2}"/>
              </a:ext>
            </a:extLst>
          </p:cNvPr>
          <p:cNvSpPr txBox="1">
            <a:spLocks/>
          </p:cNvSpPr>
          <p:nvPr/>
        </p:nvSpPr>
        <p:spPr>
          <a:xfrm>
            <a:off x="1275509" y="260569"/>
            <a:ext cx="96409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9113E"/>
                </a:solidFill>
                <a:latin typeface="Times New Roman" charset="0"/>
                <a:ea typeface="Times New Roman" charset="0"/>
                <a:cs typeface="Times New Roman" charset="0"/>
              </a:rPr>
              <a:t>Kampüs ve Sosyal Faaliyetler</a:t>
            </a:r>
          </a:p>
        </p:txBody>
      </p:sp>
      <p:grpSp>
        <p:nvGrpSpPr>
          <p:cNvPr id="7" name="Grup 6">
            <a:extLst>
              <a:ext uri="{FF2B5EF4-FFF2-40B4-BE49-F238E27FC236}">
                <a16:creationId xmlns:a16="http://schemas.microsoft.com/office/drawing/2014/main" id="{584DF152-9465-4D23-8D77-D875A11AD4DC}"/>
              </a:ext>
            </a:extLst>
          </p:cNvPr>
          <p:cNvGrpSpPr/>
          <p:nvPr/>
        </p:nvGrpSpPr>
        <p:grpSpPr>
          <a:xfrm>
            <a:off x="404447" y="2233246"/>
            <a:ext cx="5011615" cy="2515701"/>
            <a:chOff x="-132856" y="1868587"/>
            <a:chExt cx="4732992" cy="2515701"/>
          </a:xfrm>
        </p:grpSpPr>
        <p:sp>
          <p:nvSpPr>
            <p:cNvPr id="9" name="Dikdörtgen 8">
              <a:extLst>
                <a:ext uri="{FF2B5EF4-FFF2-40B4-BE49-F238E27FC236}">
                  <a16:creationId xmlns:a16="http://schemas.microsoft.com/office/drawing/2014/main" id="{D87E3BA7-605F-480A-825D-051661DA967B}"/>
                </a:ext>
              </a:extLst>
            </p:cNvPr>
            <p:cNvSpPr/>
            <p:nvPr/>
          </p:nvSpPr>
          <p:spPr>
            <a:xfrm>
              <a:off x="0" y="1868587"/>
              <a:ext cx="4600136" cy="1868587"/>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Metin kutusu 9">
              <a:extLst>
                <a:ext uri="{FF2B5EF4-FFF2-40B4-BE49-F238E27FC236}">
                  <a16:creationId xmlns:a16="http://schemas.microsoft.com/office/drawing/2014/main" id="{368C7D71-E04D-42CF-A1F8-F4B7A9DB5B95}"/>
                </a:ext>
              </a:extLst>
            </p:cNvPr>
            <p:cNvSpPr txBox="1"/>
            <p:nvPr/>
          </p:nvSpPr>
          <p:spPr>
            <a:xfrm>
              <a:off x="-132856" y="2515701"/>
              <a:ext cx="4600136" cy="18685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endParaRPr lang="tr-TR" sz="2000" kern="1200" dirty="0"/>
            </a:p>
          </p:txBody>
        </p:sp>
      </p:grpSp>
      <p:graphicFrame>
        <p:nvGraphicFramePr>
          <p:cNvPr id="2" name="Diyagram 1">
            <a:extLst>
              <a:ext uri="{FF2B5EF4-FFF2-40B4-BE49-F238E27FC236}">
                <a16:creationId xmlns:a16="http://schemas.microsoft.com/office/drawing/2014/main" id="{CE75C677-AFD4-4454-AD7A-72E39906FACC}"/>
              </a:ext>
            </a:extLst>
          </p:cNvPr>
          <p:cNvGraphicFramePr/>
          <p:nvPr>
            <p:extLst>
              <p:ext uri="{D42A27DB-BD31-4B8C-83A1-F6EECF244321}">
                <p14:modId xmlns:p14="http://schemas.microsoft.com/office/powerpoint/2010/main" val="3332886509"/>
              </p:ext>
            </p:extLst>
          </p:nvPr>
        </p:nvGraphicFramePr>
        <p:xfrm>
          <a:off x="545124" y="1215647"/>
          <a:ext cx="10437053" cy="5198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051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4434AAB-A80B-4F4B-817B-4CE7B310C2F2}"/>
              </a:ext>
            </a:extLst>
          </p:cNvPr>
          <p:cNvSpPr txBox="1">
            <a:spLocks/>
          </p:cNvSpPr>
          <p:nvPr/>
        </p:nvSpPr>
        <p:spPr>
          <a:xfrm>
            <a:off x="812750" y="89226"/>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9113E"/>
                </a:solidFill>
                <a:latin typeface="Times New Roman" charset="0"/>
                <a:ea typeface="Times New Roman" charset="0"/>
                <a:cs typeface="Times New Roman" charset="0"/>
              </a:rPr>
              <a:t>Öğrenci Kulüpleri</a:t>
            </a:r>
          </a:p>
        </p:txBody>
      </p:sp>
      <p:sp>
        <p:nvSpPr>
          <p:cNvPr id="6" name="İçerik Yer Tutucusu 2">
            <a:extLst>
              <a:ext uri="{FF2B5EF4-FFF2-40B4-BE49-F238E27FC236}">
                <a16:creationId xmlns:a16="http://schemas.microsoft.com/office/drawing/2014/main" id="{7EFCC021-9C71-40BF-8328-8723C2D3401D}"/>
              </a:ext>
            </a:extLst>
          </p:cNvPr>
          <p:cNvSpPr txBox="1">
            <a:spLocks/>
          </p:cNvSpPr>
          <p:nvPr/>
        </p:nvSpPr>
        <p:spPr>
          <a:xfrm>
            <a:off x="838200" y="1825625"/>
            <a:ext cx="102036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tr-TR" sz="2400" dirty="0">
              <a:latin typeface="Times New Roman" panose="02020603050405020304" pitchFamily="18" charset="0"/>
              <a:ea typeface="Times New Roman" charset="0"/>
              <a:cs typeface="Times New Roman" panose="02020603050405020304" pitchFamily="18" charset="0"/>
            </a:endParaRPr>
          </a:p>
        </p:txBody>
      </p:sp>
      <p:pic>
        <p:nvPicPr>
          <p:cNvPr id="2" name="Resim 1">
            <a:extLst>
              <a:ext uri="{FF2B5EF4-FFF2-40B4-BE49-F238E27FC236}">
                <a16:creationId xmlns:a16="http://schemas.microsoft.com/office/drawing/2014/main" id="{AFF437C0-49F2-41C2-86E3-301CED126806}"/>
              </a:ext>
            </a:extLst>
          </p:cNvPr>
          <p:cNvPicPr>
            <a:picLocks noChangeAspect="1"/>
          </p:cNvPicPr>
          <p:nvPr/>
        </p:nvPicPr>
        <p:blipFill rotWithShape="1">
          <a:blip r:embed="rId3"/>
          <a:srcRect t="15670" r="66912" b="14688"/>
          <a:stretch/>
        </p:blipFill>
        <p:spPr>
          <a:xfrm>
            <a:off x="6208946" y="1307212"/>
            <a:ext cx="4371557" cy="5173009"/>
          </a:xfrm>
          <a:prstGeom prst="rect">
            <a:avLst/>
          </a:prstGeom>
        </p:spPr>
      </p:pic>
      <p:pic>
        <p:nvPicPr>
          <p:cNvPr id="3" name="Resim 2">
            <a:extLst>
              <a:ext uri="{FF2B5EF4-FFF2-40B4-BE49-F238E27FC236}">
                <a16:creationId xmlns:a16="http://schemas.microsoft.com/office/drawing/2014/main" id="{5B607A38-5D68-42A5-8D17-5FACD5AD056D}"/>
              </a:ext>
            </a:extLst>
          </p:cNvPr>
          <p:cNvPicPr>
            <a:picLocks noChangeAspect="1"/>
          </p:cNvPicPr>
          <p:nvPr/>
        </p:nvPicPr>
        <p:blipFill rotWithShape="1">
          <a:blip r:embed="rId4"/>
          <a:srcRect t="13904" r="66912" b="10629"/>
          <a:stretch/>
        </p:blipFill>
        <p:spPr>
          <a:xfrm>
            <a:off x="812750" y="1307212"/>
            <a:ext cx="4034118" cy="5173009"/>
          </a:xfrm>
          <a:prstGeom prst="rect">
            <a:avLst/>
          </a:prstGeom>
        </p:spPr>
      </p:pic>
    </p:spTree>
    <p:extLst>
      <p:ext uri="{BB962C8B-B14F-4D97-AF65-F5344CB8AC3E}">
        <p14:creationId xmlns:p14="http://schemas.microsoft.com/office/powerpoint/2010/main" val="22533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id="{370F9077-F7D0-48E7-90A6-BD1FDBE48792}"/>
              </a:ext>
            </a:extLst>
          </p:cNvPr>
          <p:cNvSpPr txBox="1">
            <a:spLocks/>
          </p:cNvSpPr>
          <p:nvPr/>
        </p:nvSpPr>
        <p:spPr>
          <a:xfrm>
            <a:off x="823717" y="396689"/>
            <a:ext cx="109075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Matematik Eğitimi Ana Bilim Dalı Hakkında Genel Bilgiler</a:t>
            </a:r>
          </a:p>
        </p:txBody>
      </p:sp>
      <p:graphicFrame>
        <p:nvGraphicFramePr>
          <p:cNvPr id="2" name="İçerik Yer Tutucusu 2">
            <a:extLst>
              <a:ext uri="{FF2B5EF4-FFF2-40B4-BE49-F238E27FC236}">
                <a16:creationId xmlns:a16="http://schemas.microsoft.com/office/drawing/2014/main" id="{D20ACDCF-1870-F578-277C-D2520EDD738C}"/>
              </a:ext>
            </a:extLst>
          </p:cNvPr>
          <p:cNvGraphicFramePr>
            <a:graphicFrameLocks noGrp="1"/>
          </p:cNvGraphicFramePr>
          <p:nvPr>
            <p:extLst>
              <p:ext uri="{D42A27DB-BD31-4B8C-83A1-F6EECF244321}">
                <p14:modId xmlns:p14="http://schemas.microsoft.com/office/powerpoint/2010/main" val="790279200"/>
              </p:ext>
            </p:extLst>
          </p:nvPr>
        </p:nvGraphicFramePr>
        <p:xfrm>
          <a:off x="106321" y="1725432"/>
          <a:ext cx="11389659" cy="4947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608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D81F22A8-CE2F-40EA-A5F2-8AB5013F6F5A}"/>
                                            </p:graphicEl>
                                          </p:spTgt>
                                        </p:tgtEl>
                                        <p:attrNameLst>
                                          <p:attrName>style.visibility</p:attrName>
                                        </p:attrNameLst>
                                      </p:cBhvr>
                                      <p:to>
                                        <p:strVal val="visible"/>
                                      </p:to>
                                    </p:set>
                                    <p:animEffect transition="in" filter="fade">
                                      <p:cBhvr>
                                        <p:cTn id="7" dur="500"/>
                                        <p:tgtEl>
                                          <p:spTgt spid="2">
                                            <p:graphicEl>
                                              <a:dgm id="{D81F22A8-CE2F-40EA-A5F2-8AB5013F6F5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C8BDCDF4-B67B-4360-AE32-0D77D6041C14}"/>
                                            </p:graphicEl>
                                          </p:spTgt>
                                        </p:tgtEl>
                                        <p:attrNameLst>
                                          <p:attrName>style.visibility</p:attrName>
                                        </p:attrNameLst>
                                      </p:cBhvr>
                                      <p:to>
                                        <p:strVal val="visible"/>
                                      </p:to>
                                    </p:set>
                                    <p:animEffect transition="in" filter="fade">
                                      <p:cBhvr>
                                        <p:cTn id="10" dur="500"/>
                                        <p:tgtEl>
                                          <p:spTgt spid="2">
                                            <p:graphicEl>
                                              <a:dgm id="{C8BDCDF4-B67B-4360-AE32-0D77D6041C14}"/>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59F96124-CB31-43D4-813C-CAE25955BC34}"/>
                                            </p:graphicEl>
                                          </p:spTgt>
                                        </p:tgtEl>
                                        <p:attrNameLst>
                                          <p:attrName>style.visibility</p:attrName>
                                        </p:attrNameLst>
                                      </p:cBhvr>
                                      <p:to>
                                        <p:strVal val="visible"/>
                                      </p:to>
                                    </p:set>
                                    <p:animEffect transition="in" filter="fade">
                                      <p:cBhvr>
                                        <p:cTn id="13" dur="500"/>
                                        <p:tgtEl>
                                          <p:spTgt spid="2">
                                            <p:graphicEl>
                                              <a:dgm id="{59F96124-CB31-43D4-813C-CAE25955BC3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F5D489B8-68F2-4F8E-BA6B-E8311F1D3F1C}"/>
                                            </p:graphicEl>
                                          </p:spTgt>
                                        </p:tgtEl>
                                        <p:attrNameLst>
                                          <p:attrName>style.visibility</p:attrName>
                                        </p:attrNameLst>
                                      </p:cBhvr>
                                      <p:to>
                                        <p:strVal val="visible"/>
                                      </p:to>
                                    </p:set>
                                    <p:animEffect transition="in" filter="fade">
                                      <p:cBhvr>
                                        <p:cTn id="18" dur="500"/>
                                        <p:tgtEl>
                                          <p:spTgt spid="2">
                                            <p:graphicEl>
                                              <a:dgm id="{F5D489B8-68F2-4F8E-BA6B-E8311F1D3F1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9F3E269F-5FC5-4ED5-9EFC-A740EBF60373}"/>
                                            </p:graphicEl>
                                          </p:spTgt>
                                        </p:tgtEl>
                                        <p:attrNameLst>
                                          <p:attrName>style.visibility</p:attrName>
                                        </p:attrNameLst>
                                      </p:cBhvr>
                                      <p:to>
                                        <p:strVal val="visible"/>
                                      </p:to>
                                    </p:set>
                                    <p:animEffect transition="in" filter="fade">
                                      <p:cBhvr>
                                        <p:cTn id="21" dur="500"/>
                                        <p:tgtEl>
                                          <p:spTgt spid="2">
                                            <p:graphicEl>
                                              <a:dgm id="{9F3E269F-5FC5-4ED5-9EFC-A740EBF60373}"/>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graphicEl>
                                              <a:dgm id="{D0C3CBA0-E0D7-4C7E-9C96-4A309E1AFF3D}"/>
                                            </p:graphicEl>
                                          </p:spTgt>
                                        </p:tgtEl>
                                        <p:attrNameLst>
                                          <p:attrName>style.visibility</p:attrName>
                                        </p:attrNameLst>
                                      </p:cBhvr>
                                      <p:to>
                                        <p:strVal val="visible"/>
                                      </p:to>
                                    </p:set>
                                    <p:animEffect transition="in" filter="fade">
                                      <p:cBhvr>
                                        <p:cTn id="24" dur="500"/>
                                        <p:tgtEl>
                                          <p:spTgt spid="2">
                                            <p:graphicEl>
                                              <a:dgm id="{D0C3CBA0-E0D7-4C7E-9C96-4A309E1AFF3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graphicEl>
                                              <a:dgm id="{CB5D354E-7D4D-4C54-8E54-33020A7B2CBB}"/>
                                            </p:graphicEl>
                                          </p:spTgt>
                                        </p:tgtEl>
                                        <p:attrNameLst>
                                          <p:attrName>style.visibility</p:attrName>
                                        </p:attrNameLst>
                                      </p:cBhvr>
                                      <p:to>
                                        <p:strVal val="visible"/>
                                      </p:to>
                                    </p:set>
                                    <p:animEffect transition="in" filter="fade">
                                      <p:cBhvr>
                                        <p:cTn id="29" dur="500"/>
                                        <p:tgtEl>
                                          <p:spTgt spid="2">
                                            <p:graphicEl>
                                              <a:dgm id="{CB5D354E-7D4D-4C54-8E54-33020A7B2CBB}"/>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graphicEl>
                                              <a:dgm id="{76D58DA2-1854-4D2B-A9BA-99526414AF2C}"/>
                                            </p:graphicEl>
                                          </p:spTgt>
                                        </p:tgtEl>
                                        <p:attrNameLst>
                                          <p:attrName>style.visibility</p:attrName>
                                        </p:attrNameLst>
                                      </p:cBhvr>
                                      <p:to>
                                        <p:strVal val="visible"/>
                                      </p:to>
                                    </p:set>
                                    <p:animEffect transition="in" filter="fade">
                                      <p:cBhvr>
                                        <p:cTn id="32" dur="500"/>
                                        <p:tgtEl>
                                          <p:spTgt spid="2">
                                            <p:graphicEl>
                                              <a:dgm id="{76D58DA2-1854-4D2B-A9BA-99526414AF2C}"/>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graphicEl>
                                              <a:dgm id="{EBD3A624-1C74-4A3A-A37F-4D1F0F7DDD34}"/>
                                            </p:graphicEl>
                                          </p:spTgt>
                                        </p:tgtEl>
                                        <p:attrNameLst>
                                          <p:attrName>style.visibility</p:attrName>
                                        </p:attrNameLst>
                                      </p:cBhvr>
                                      <p:to>
                                        <p:strVal val="visible"/>
                                      </p:to>
                                    </p:set>
                                    <p:animEffect transition="in" filter="fade">
                                      <p:cBhvr>
                                        <p:cTn id="35" dur="500"/>
                                        <p:tgtEl>
                                          <p:spTgt spid="2">
                                            <p:graphicEl>
                                              <a:dgm id="{EBD3A624-1C74-4A3A-A37F-4D1F0F7DDD3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graphicEl>
                                              <a:dgm id="{50560F58-48EA-4585-9395-DD8A93A7F81F}"/>
                                            </p:graphicEl>
                                          </p:spTgt>
                                        </p:tgtEl>
                                        <p:attrNameLst>
                                          <p:attrName>style.visibility</p:attrName>
                                        </p:attrNameLst>
                                      </p:cBhvr>
                                      <p:to>
                                        <p:strVal val="visible"/>
                                      </p:to>
                                    </p:set>
                                    <p:animEffect transition="in" filter="fade">
                                      <p:cBhvr>
                                        <p:cTn id="40" dur="500"/>
                                        <p:tgtEl>
                                          <p:spTgt spid="2">
                                            <p:graphicEl>
                                              <a:dgm id="{50560F58-48EA-4585-9395-DD8A93A7F81F}"/>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graphicEl>
                                              <a:dgm id="{6F780B5D-6AD4-4D24-9A3B-769A8A0F3A19}"/>
                                            </p:graphicEl>
                                          </p:spTgt>
                                        </p:tgtEl>
                                        <p:attrNameLst>
                                          <p:attrName>style.visibility</p:attrName>
                                        </p:attrNameLst>
                                      </p:cBhvr>
                                      <p:to>
                                        <p:strVal val="visible"/>
                                      </p:to>
                                    </p:set>
                                    <p:animEffect transition="in" filter="fade">
                                      <p:cBhvr>
                                        <p:cTn id="43" dur="500"/>
                                        <p:tgtEl>
                                          <p:spTgt spid="2">
                                            <p:graphicEl>
                                              <a:dgm id="{6F780B5D-6AD4-4D24-9A3B-769A8A0F3A19}"/>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graphicEl>
                                              <a:dgm id="{5EC66E63-BF30-43A5-AEEE-F113A1115E93}"/>
                                            </p:graphicEl>
                                          </p:spTgt>
                                        </p:tgtEl>
                                        <p:attrNameLst>
                                          <p:attrName>style.visibility</p:attrName>
                                        </p:attrNameLst>
                                      </p:cBhvr>
                                      <p:to>
                                        <p:strVal val="visible"/>
                                      </p:to>
                                    </p:set>
                                    <p:animEffect transition="in" filter="fade">
                                      <p:cBhvr>
                                        <p:cTn id="46" dur="500"/>
                                        <p:tgtEl>
                                          <p:spTgt spid="2">
                                            <p:graphicEl>
                                              <a:dgm id="{5EC66E63-BF30-43A5-AEEE-F113A1115E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2B637DA-8B50-4E5B-853B-CD68C0DC1890}"/>
              </a:ext>
            </a:extLst>
          </p:cNvPr>
          <p:cNvSpPr txBox="1">
            <a:spLocks/>
          </p:cNvSpPr>
          <p:nvPr/>
        </p:nvSpPr>
        <p:spPr>
          <a:xfrm>
            <a:off x="838200" y="365125"/>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9113E"/>
                </a:solidFill>
                <a:latin typeface="Times New Roman" charset="0"/>
                <a:ea typeface="Times New Roman" charset="0"/>
                <a:cs typeface="Times New Roman" charset="0"/>
              </a:rPr>
              <a:t>Analitik Düşünce Topluluğu</a:t>
            </a:r>
          </a:p>
        </p:txBody>
      </p:sp>
      <p:sp>
        <p:nvSpPr>
          <p:cNvPr id="6" name="İçerik Yer Tutucusu 2">
            <a:extLst>
              <a:ext uri="{FF2B5EF4-FFF2-40B4-BE49-F238E27FC236}">
                <a16:creationId xmlns:a16="http://schemas.microsoft.com/office/drawing/2014/main" id="{F49F4BC2-A280-495E-96F6-92AD92CE8B6A}"/>
              </a:ext>
            </a:extLst>
          </p:cNvPr>
          <p:cNvSpPr txBox="1">
            <a:spLocks/>
          </p:cNvSpPr>
          <p:nvPr/>
        </p:nvSpPr>
        <p:spPr>
          <a:xfrm>
            <a:off x="668216" y="1755922"/>
            <a:ext cx="10203611" cy="4279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tr-TR" sz="2000" dirty="0">
              <a:latin typeface="Times New Roman" charset="0"/>
              <a:ea typeface="Times New Roman" charset="0"/>
              <a:cs typeface="Times New Roman" charset="0"/>
            </a:endParaRPr>
          </a:p>
        </p:txBody>
      </p:sp>
      <p:pic>
        <p:nvPicPr>
          <p:cNvPr id="8" name="Resim 7">
            <a:extLst>
              <a:ext uri="{FF2B5EF4-FFF2-40B4-BE49-F238E27FC236}">
                <a16:creationId xmlns:a16="http://schemas.microsoft.com/office/drawing/2014/main" id="{8CC44F50-B3E4-4223-A9CE-208E9F57EDD6}"/>
              </a:ext>
            </a:extLst>
          </p:cNvPr>
          <p:cNvPicPr>
            <a:picLocks noChangeAspect="1"/>
          </p:cNvPicPr>
          <p:nvPr/>
        </p:nvPicPr>
        <p:blipFill>
          <a:blip r:embed="rId3"/>
          <a:stretch>
            <a:fillRect/>
          </a:stretch>
        </p:blipFill>
        <p:spPr>
          <a:xfrm>
            <a:off x="3998649" y="1941341"/>
            <a:ext cx="3302836" cy="3432517"/>
          </a:xfrm>
          <a:prstGeom prst="rect">
            <a:avLst/>
          </a:prstGeom>
        </p:spPr>
      </p:pic>
    </p:spTree>
    <p:extLst>
      <p:ext uri="{BB962C8B-B14F-4D97-AF65-F5344CB8AC3E}">
        <p14:creationId xmlns:p14="http://schemas.microsoft.com/office/powerpoint/2010/main" val="4180555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3A89F95-05C2-4C50-9A82-0E4C958D22C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32000"/>
                    </a14:imgEffect>
                  </a14:imgLayer>
                </a14:imgProps>
              </a:ext>
            </a:extLst>
          </a:blip>
          <a:srcRect l="25379" t="30862" r="3193" b="48495"/>
          <a:stretch/>
        </p:blipFill>
        <p:spPr>
          <a:xfrm>
            <a:off x="537214" y="3164027"/>
            <a:ext cx="10805581" cy="1845277"/>
          </a:xfrm>
          <a:prstGeom prst="rect">
            <a:avLst/>
          </a:prstGeom>
        </p:spPr>
      </p:pic>
      <p:sp>
        <p:nvSpPr>
          <p:cNvPr id="4" name="Başlık 1">
            <a:extLst>
              <a:ext uri="{FF2B5EF4-FFF2-40B4-BE49-F238E27FC236}">
                <a16:creationId xmlns:a16="http://schemas.microsoft.com/office/drawing/2014/main" id="{82B637DA-8B50-4E5B-853B-CD68C0DC1890}"/>
              </a:ext>
            </a:extLst>
          </p:cNvPr>
          <p:cNvSpPr txBox="1">
            <a:spLocks/>
          </p:cNvSpPr>
          <p:nvPr/>
        </p:nvSpPr>
        <p:spPr>
          <a:xfrm>
            <a:off x="838200" y="365125"/>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a:solidFill>
                  <a:srgbClr val="79113E"/>
                </a:solidFill>
                <a:latin typeface="Times New Roman" charset="0"/>
                <a:ea typeface="Times New Roman" charset="0"/>
                <a:cs typeface="Times New Roman" charset="0"/>
              </a:rPr>
              <a:t>Kısmi Zamanlı Çalışma ve Yemek Bursu</a:t>
            </a:r>
            <a:endParaRPr lang="tr-TR" sz="4000" b="1" dirty="0">
              <a:solidFill>
                <a:srgbClr val="79113E"/>
              </a:solidFill>
              <a:latin typeface="Times New Roman" charset="0"/>
              <a:ea typeface="Times New Roman" charset="0"/>
              <a:cs typeface="Times New Roman" charset="0"/>
            </a:endParaRPr>
          </a:p>
        </p:txBody>
      </p:sp>
      <p:sp>
        <p:nvSpPr>
          <p:cNvPr id="6" name="İçerik Yer Tutucusu 2">
            <a:extLst>
              <a:ext uri="{FF2B5EF4-FFF2-40B4-BE49-F238E27FC236}">
                <a16:creationId xmlns:a16="http://schemas.microsoft.com/office/drawing/2014/main" id="{F49F4BC2-A280-495E-96F6-92AD92CE8B6A}"/>
              </a:ext>
            </a:extLst>
          </p:cNvPr>
          <p:cNvSpPr txBox="1">
            <a:spLocks/>
          </p:cNvSpPr>
          <p:nvPr/>
        </p:nvSpPr>
        <p:spPr>
          <a:xfrm>
            <a:off x="668216" y="1755922"/>
            <a:ext cx="10203611" cy="10154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tr-TR" sz="2000" dirty="0">
                <a:latin typeface="Times New Roman" charset="0"/>
                <a:ea typeface="Times New Roman" charset="0"/>
                <a:cs typeface="Times New Roman" charset="0"/>
                <a:hlinkClick r:id="rId5"/>
              </a:rPr>
              <a:t>https://yemekbursu.firat.edu.tr/</a:t>
            </a:r>
            <a:endParaRPr lang="tr-TR" sz="2000" dirty="0">
              <a:latin typeface="Times New Roman" charset="0"/>
              <a:ea typeface="Times New Roman" charset="0"/>
              <a:cs typeface="Times New Roman" charset="0"/>
            </a:endParaRPr>
          </a:p>
          <a:p>
            <a:pPr algn="just"/>
            <a:r>
              <a:rPr lang="tr-TR" sz="2000" dirty="0">
                <a:latin typeface="Times New Roman" charset="0"/>
                <a:ea typeface="Times New Roman" charset="0"/>
                <a:cs typeface="Times New Roman" charset="0"/>
              </a:rPr>
              <a:t>Gerekli bilgiler ve tarihler için üniversite web sayfasındaki duyuruları takip edebilirsiniz. </a:t>
            </a:r>
          </a:p>
        </p:txBody>
      </p:sp>
    </p:spTree>
    <p:extLst>
      <p:ext uri="{BB962C8B-B14F-4D97-AF65-F5344CB8AC3E}">
        <p14:creationId xmlns:p14="http://schemas.microsoft.com/office/powerpoint/2010/main" val="2610374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84A5D5-9D4E-4BFE-811A-93CC0F06683A}"/>
              </a:ext>
            </a:extLst>
          </p:cNvPr>
          <p:cNvSpPr>
            <a:spLocks noGrp="1"/>
          </p:cNvSpPr>
          <p:nvPr>
            <p:ph type="title"/>
          </p:nvPr>
        </p:nvSpPr>
        <p:spPr/>
        <p:txBody>
          <a:bodyPr>
            <a:normAutofit/>
          </a:bodyPr>
          <a:lstStyle/>
          <a:p>
            <a:pPr algn="ctr"/>
            <a:r>
              <a:rPr lang="tr-TR" sz="4000" b="1" dirty="0">
                <a:solidFill>
                  <a:srgbClr val="7A1A3F"/>
                </a:solidFill>
                <a:latin typeface="Times New Roman" panose="02020603050405020304" pitchFamily="18" charset="0"/>
                <a:cs typeface="Times New Roman" panose="02020603050405020304" pitchFamily="18" charset="0"/>
              </a:rPr>
              <a:t>Önemli Linkler</a:t>
            </a:r>
          </a:p>
        </p:txBody>
      </p:sp>
      <p:sp>
        <p:nvSpPr>
          <p:cNvPr id="3" name="İçerik Yer Tutucusu 2">
            <a:extLst>
              <a:ext uri="{FF2B5EF4-FFF2-40B4-BE49-F238E27FC236}">
                <a16:creationId xmlns:a16="http://schemas.microsoft.com/office/drawing/2014/main" id="{68315330-94F6-4DF6-A27F-8F95902583AA}"/>
              </a:ext>
            </a:extLst>
          </p:cNvPr>
          <p:cNvSpPr>
            <a:spLocks noGrp="1"/>
          </p:cNvSpPr>
          <p:nvPr>
            <p:ph idx="1"/>
          </p:nvPr>
        </p:nvSpPr>
        <p:spPr>
          <a:xfrm>
            <a:off x="838200" y="2036640"/>
            <a:ext cx="10515600" cy="4351338"/>
          </a:xfrm>
        </p:spPr>
        <p:txBody>
          <a:bodyPr/>
          <a:lstStyle/>
          <a:p>
            <a:r>
              <a:rPr lang="tr-TR" dirty="0"/>
              <a:t>Üniversite Web Sayfası: </a:t>
            </a:r>
            <a:r>
              <a:rPr lang="tr-TR" dirty="0">
                <a:hlinkClick r:id="rId3"/>
              </a:rPr>
              <a:t>https://www.firat.edu.tr/tr</a:t>
            </a:r>
            <a:r>
              <a:rPr lang="tr-TR" dirty="0"/>
              <a:t> </a:t>
            </a:r>
          </a:p>
          <a:p>
            <a:r>
              <a:rPr lang="tr-TR" dirty="0"/>
              <a:t>Fakülte Web Sayfası: </a:t>
            </a:r>
            <a:r>
              <a:rPr lang="tr-TR" dirty="0">
                <a:hlinkClick r:id="rId4"/>
              </a:rPr>
              <a:t>https://egitimf.firat.edu.tr/tr</a:t>
            </a:r>
            <a:r>
              <a:rPr lang="tr-TR" dirty="0"/>
              <a:t>  </a:t>
            </a:r>
          </a:p>
          <a:p>
            <a:r>
              <a:rPr lang="tr-TR" dirty="0"/>
              <a:t>Ana Bilim Dalı Web Sayfası: </a:t>
            </a:r>
            <a:r>
              <a:rPr lang="tr-TR" dirty="0">
                <a:hlinkClick r:id="rId5"/>
              </a:rPr>
              <a:t>https://imo.firat.edu.tr/tr</a:t>
            </a:r>
            <a:r>
              <a:rPr lang="tr-TR" dirty="0"/>
              <a:t> </a:t>
            </a:r>
          </a:p>
          <a:p>
            <a:r>
              <a:rPr lang="tr-TR" dirty="0"/>
              <a:t>Öğrenci Bilgi Sistemi (OBS): </a:t>
            </a:r>
            <a:r>
              <a:rPr lang="tr-TR" dirty="0">
                <a:hlinkClick r:id="rId6"/>
              </a:rPr>
              <a:t>https://obs.firat.edu.tr/</a:t>
            </a:r>
            <a:r>
              <a:rPr lang="tr-TR" dirty="0"/>
              <a:t> </a:t>
            </a:r>
          </a:p>
          <a:p>
            <a:r>
              <a:rPr lang="tr-TR" dirty="0"/>
              <a:t>Uzaktan Eğitim </a:t>
            </a:r>
            <a:r>
              <a:rPr lang="tr-TR" dirty="0" err="1"/>
              <a:t>Portalı</a:t>
            </a:r>
            <a:r>
              <a:rPr lang="tr-TR" dirty="0"/>
              <a:t>: </a:t>
            </a:r>
            <a:r>
              <a:rPr lang="tr-TR" dirty="0">
                <a:hlinkClick r:id="rId7"/>
              </a:rPr>
              <a:t>https://debsis.firat.edu.tr/</a:t>
            </a:r>
            <a:r>
              <a:rPr lang="tr-TR" dirty="0"/>
              <a:t> </a:t>
            </a:r>
          </a:p>
          <a:p>
            <a:r>
              <a:rPr lang="tr-TR" dirty="0"/>
              <a:t>Öğrenci e-posta: </a:t>
            </a:r>
            <a:r>
              <a:rPr lang="tr-TR" dirty="0">
                <a:hlinkClick r:id="rId8"/>
              </a:rPr>
              <a:t>https://mail.firat.edu.tr/</a:t>
            </a:r>
            <a:r>
              <a:rPr lang="tr-TR" dirty="0"/>
              <a:t> </a:t>
            </a:r>
          </a:p>
        </p:txBody>
      </p:sp>
    </p:spTree>
    <p:extLst>
      <p:ext uri="{BB962C8B-B14F-4D97-AF65-F5344CB8AC3E}">
        <p14:creationId xmlns:p14="http://schemas.microsoft.com/office/powerpoint/2010/main" val="1971978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71000">
              <a:schemeClr val="bg1"/>
            </a:gs>
            <a:gs pos="100000">
              <a:srgbClr val="7A1A3F"/>
            </a:gs>
            <a:gs pos="71000">
              <a:srgbClr val="7A1A3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descr="Kapalı tırnak işareti">
            <a:extLst>
              <a:ext uri="{FF2B5EF4-FFF2-40B4-BE49-F238E27FC236}">
                <a16:creationId xmlns:a16="http://schemas.microsoft.com/office/drawing/2014/main" id="{C2F6A470-04D1-4EE1-A2EE-E4607CFF9F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5666" y="3911398"/>
            <a:ext cx="1340667" cy="1340667"/>
          </a:xfrm>
          <a:prstGeom prst="rect">
            <a:avLst/>
          </a:prstGeom>
        </p:spPr>
      </p:pic>
      <p:sp>
        <p:nvSpPr>
          <p:cNvPr id="3" name="Başlık 1">
            <a:extLst>
              <a:ext uri="{FF2B5EF4-FFF2-40B4-BE49-F238E27FC236}">
                <a16:creationId xmlns:a16="http://schemas.microsoft.com/office/drawing/2014/main" id="{A1036A96-3F5D-4292-8880-42671D4A56DD}"/>
              </a:ext>
            </a:extLst>
          </p:cNvPr>
          <p:cNvSpPr txBox="1">
            <a:spLocks/>
          </p:cNvSpPr>
          <p:nvPr/>
        </p:nvSpPr>
        <p:spPr>
          <a:xfrm>
            <a:off x="1567204" y="2458901"/>
            <a:ext cx="9057592" cy="194019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lgn="just">
              <a:lnSpc>
                <a:spcPct val="107000"/>
              </a:lnSpc>
              <a:spcAft>
                <a:spcPts val="0"/>
              </a:spcAft>
            </a:pPr>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7000"/>
              </a:lnSpc>
              <a:spcAft>
                <a:spcPts val="800"/>
              </a:spcAft>
            </a:pPr>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2024-2025 Eğitim-Öğretim yılı </a:t>
            </a:r>
          </a:p>
          <a:p>
            <a:pPr lvl="0" algn="ctr">
              <a:lnSpc>
                <a:spcPct val="107000"/>
              </a:lnSpc>
              <a:spcAft>
                <a:spcPts val="800"/>
              </a:spcAft>
            </a:pPr>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Matematik Eğitimi Ana</a:t>
            </a:r>
            <a:r>
              <a:rPr lang="tr-TR" sz="2800" b="1" dirty="0">
                <a:latin typeface="Times New Roman" panose="02020603050405020304" pitchFamily="18" charset="0"/>
                <a:ea typeface="Calibri" panose="020F0502020204030204" pitchFamily="34" charset="0"/>
                <a:cs typeface="Times New Roman" panose="02020603050405020304" pitchFamily="18" charset="0"/>
              </a:rPr>
              <a:t> Bilim Dalı </a:t>
            </a:r>
          </a:p>
          <a:p>
            <a:pPr lvl="0" algn="ctr">
              <a:lnSpc>
                <a:spcPct val="107000"/>
              </a:lnSpc>
              <a:spcAft>
                <a:spcPts val="800"/>
              </a:spcAft>
            </a:pPr>
            <a:r>
              <a:rPr lang="tr-TR" sz="2800" b="1" dirty="0">
                <a:latin typeface="Times New Roman" panose="02020603050405020304" pitchFamily="18" charset="0"/>
                <a:ea typeface="Calibri" panose="020F0502020204030204" pitchFamily="34" charset="0"/>
                <a:cs typeface="Times New Roman" panose="02020603050405020304" pitchFamily="18" charset="0"/>
              </a:rPr>
              <a:t>Oryantasyon Programımız </a:t>
            </a:r>
          </a:p>
          <a:p>
            <a:pPr lvl="0" algn="ctr">
              <a:lnSpc>
                <a:spcPct val="107000"/>
              </a:lnSpc>
              <a:spcAft>
                <a:spcPts val="800"/>
              </a:spcAft>
            </a:pPr>
            <a:r>
              <a:rPr lang="tr-TR" sz="2800" b="1" dirty="0">
                <a:latin typeface="Times New Roman" panose="02020603050405020304" pitchFamily="18" charset="0"/>
                <a:ea typeface="Calibri" panose="020F0502020204030204" pitchFamily="34" charset="0"/>
                <a:cs typeface="Times New Roman" panose="02020603050405020304" pitchFamily="18" charset="0"/>
              </a:rPr>
              <a:t>sona ermiştir.</a:t>
            </a:r>
          </a:p>
          <a:p>
            <a:pPr lvl="0" algn="ctr">
              <a:lnSpc>
                <a:spcPct val="107000"/>
              </a:lnSpc>
              <a:spcAft>
                <a:spcPts val="800"/>
              </a:spcAft>
            </a:pPr>
            <a:endParaRPr lang="tr-TR" sz="2800" b="1" dirty="0">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spcAft>
                <a:spcPts val="800"/>
              </a:spcAft>
            </a:pPr>
            <a:endParaRPr lang="tr-TR" sz="2800" b="1" dirty="0">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spcAft>
                <a:spcPts val="800"/>
              </a:spcAft>
            </a:pPr>
            <a:endParaRPr lang="tr-TR" sz="2800" b="1" dirty="0">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spcAft>
                <a:spcPts val="800"/>
              </a:spcAft>
            </a:pPr>
            <a:r>
              <a:rPr lang="tr-TR" sz="2800" b="1" dirty="0">
                <a:latin typeface="Times New Roman" panose="02020603050405020304" pitchFamily="18" charset="0"/>
                <a:ea typeface="Calibri" panose="020F0502020204030204" pitchFamily="34" charset="0"/>
                <a:cs typeface="Times New Roman" panose="02020603050405020304" pitchFamily="18" charset="0"/>
              </a:rPr>
              <a:t> Katılımınız için teşekkür ederiz.</a:t>
            </a:r>
            <a:endParaRPr lang="tr-TR"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23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id="{370F9077-F7D0-48E7-90A6-BD1FDBE48792}"/>
              </a:ext>
            </a:extLst>
          </p:cNvPr>
          <p:cNvSpPr txBox="1">
            <a:spLocks/>
          </p:cNvSpPr>
          <p:nvPr/>
        </p:nvSpPr>
        <p:spPr>
          <a:xfrm>
            <a:off x="823717" y="396689"/>
            <a:ext cx="109075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Matematik Eğitimi Ana Bilim Dalı Hakkında Genel Bilgiler</a:t>
            </a:r>
          </a:p>
        </p:txBody>
      </p:sp>
      <p:graphicFrame>
        <p:nvGraphicFramePr>
          <p:cNvPr id="3" name="İçerik Yer Tutucusu 2">
            <a:extLst>
              <a:ext uri="{FF2B5EF4-FFF2-40B4-BE49-F238E27FC236}">
                <a16:creationId xmlns:a16="http://schemas.microsoft.com/office/drawing/2014/main" id="{338515F9-C080-DB25-4608-CE30295B6798}"/>
              </a:ext>
            </a:extLst>
          </p:cNvPr>
          <p:cNvGraphicFramePr>
            <a:graphicFrameLocks noGrp="1"/>
          </p:cNvGraphicFramePr>
          <p:nvPr>
            <p:extLst>
              <p:ext uri="{D42A27DB-BD31-4B8C-83A1-F6EECF244321}">
                <p14:modId xmlns:p14="http://schemas.microsoft.com/office/powerpoint/2010/main" val="4204354569"/>
              </p:ext>
            </p:extLst>
          </p:nvPr>
        </p:nvGraphicFramePr>
        <p:xfrm>
          <a:off x="340657" y="1899773"/>
          <a:ext cx="10907526" cy="4561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161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D01C63B4-7625-4C70-ACD8-FD14B6404666}"/>
                                            </p:graphicEl>
                                          </p:spTgt>
                                        </p:tgtEl>
                                        <p:attrNameLst>
                                          <p:attrName>style.visibility</p:attrName>
                                        </p:attrNameLst>
                                      </p:cBhvr>
                                      <p:to>
                                        <p:strVal val="visible"/>
                                      </p:to>
                                    </p:set>
                                    <p:animEffect transition="in" filter="fade">
                                      <p:cBhvr>
                                        <p:cTn id="7" dur="500"/>
                                        <p:tgtEl>
                                          <p:spTgt spid="3">
                                            <p:graphicEl>
                                              <a:dgm id="{D01C63B4-7625-4C70-ACD8-FD14B640466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12E0AF7B-38F1-4ACB-AC1F-0F76F3C3BD6D}"/>
                                            </p:graphicEl>
                                          </p:spTgt>
                                        </p:tgtEl>
                                        <p:attrNameLst>
                                          <p:attrName>style.visibility</p:attrName>
                                        </p:attrNameLst>
                                      </p:cBhvr>
                                      <p:to>
                                        <p:strVal val="visible"/>
                                      </p:to>
                                    </p:set>
                                    <p:animEffect transition="in" filter="fade">
                                      <p:cBhvr>
                                        <p:cTn id="10" dur="500"/>
                                        <p:tgtEl>
                                          <p:spTgt spid="3">
                                            <p:graphicEl>
                                              <a:dgm id="{12E0AF7B-38F1-4ACB-AC1F-0F76F3C3BD6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graphicEl>
                                              <a:dgm id="{C5E07536-FF96-48A9-A186-9E250E7C18BA}"/>
                                            </p:graphicEl>
                                          </p:spTgt>
                                        </p:tgtEl>
                                        <p:attrNameLst>
                                          <p:attrName>style.visibility</p:attrName>
                                        </p:attrNameLst>
                                      </p:cBhvr>
                                      <p:to>
                                        <p:strVal val="visible"/>
                                      </p:to>
                                    </p:set>
                                    <p:animEffect transition="in" filter="fade">
                                      <p:cBhvr>
                                        <p:cTn id="13" dur="500"/>
                                        <p:tgtEl>
                                          <p:spTgt spid="3">
                                            <p:graphicEl>
                                              <a:dgm id="{C5E07536-FF96-48A9-A186-9E250E7C18B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graphicEl>
                                              <a:dgm id="{4F06389A-C7B2-4233-BA41-A680D3CEC039}"/>
                                            </p:graphicEl>
                                          </p:spTgt>
                                        </p:tgtEl>
                                        <p:attrNameLst>
                                          <p:attrName>style.visibility</p:attrName>
                                        </p:attrNameLst>
                                      </p:cBhvr>
                                      <p:to>
                                        <p:strVal val="visible"/>
                                      </p:to>
                                    </p:set>
                                    <p:animEffect transition="in" filter="fade">
                                      <p:cBhvr>
                                        <p:cTn id="18" dur="500"/>
                                        <p:tgtEl>
                                          <p:spTgt spid="3">
                                            <p:graphicEl>
                                              <a:dgm id="{4F06389A-C7B2-4233-BA41-A680D3CEC039}"/>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graphicEl>
                                              <a:dgm id="{40B0A140-60A6-403E-AF66-5BEA08DA1378}"/>
                                            </p:graphicEl>
                                          </p:spTgt>
                                        </p:tgtEl>
                                        <p:attrNameLst>
                                          <p:attrName>style.visibility</p:attrName>
                                        </p:attrNameLst>
                                      </p:cBhvr>
                                      <p:to>
                                        <p:strVal val="visible"/>
                                      </p:to>
                                    </p:set>
                                    <p:animEffect transition="in" filter="fade">
                                      <p:cBhvr>
                                        <p:cTn id="21" dur="500"/>
                                        <p:tgtEl>
                                          <p:spTgt spid="3">
                                            <p:graphicEl>
                                              <a:dgm id="{40B0A140-60A6-403E-AF66-5BEA08DA1378}"/>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graphicEl>
                                              <a:dgm id="{B3AC7428-E7F3-4869-A75D-CBAF9C7508F5}"/>
                                            </p:graphicEl>
                                          </p:spTgt>
                                        </p:tgtEl>
                                        <p:attrNameLst>
                                          <p:attrName>style.visibility</p:attrName>
                                        </p:attrNameLst>
                                      </p:cBhvr>
                                      <p:to>
                                        <p:strVal val="visible"/>
                                      </p:to>
                                    </p:set>
                                    <p:animEffect transition="in" filter="fade">
                                      <p:cBhvr>
                                        <p:cTn id="24" dur="500"/>
                                        <p:tgtEl>
                                          <p:spTgt spid="3">
                                            <p:graphicEl>
                                              <a:dgm id="{B3AC7428-E7F3-4869-A75D-CBAF9C7508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id="{370F9077-F7D0-48E7-90A6-BD1FDBE48792}"/>
              </a:ext>
            </a:extLst>
          </p:cNvPr>
          <p:cNvSpPr txBox="1">
            <a:spLocks/>
          </p:cNvSpPr>
          <p:nvPr/>
        </p:nvSpPr>
        <p:spPr>
          <a:xfrm>
            <a:off x="823717" y="396689"/>
            <a:ext cx="99070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Matematik Eğitimi Ana Bilim Dalı Akademik Kadrosu</a:t>
            </a:r>
          </a:p>
        </p:txBody>
      </p:sp>
      <p:sp>
        <p:nvSpPr>
          <p:cNvPr id="4" name="İçerik Yer Tutucusu 3">
            <a:extLst>
              <a:ext uri="{FF2B5EF4-FFF2-40B4-BE49-F238E27FC236}">
                <a16:creationId xmlns:a16="http://schemas.microsoft.com/office/drawing/2014/main" id="{15AAFC8D-A408-4FC1-880A-566738E9281E}"/>
              </a:ext>
            </a:extLst>
          </p:cNvPr>
          <p:cNvSpPr>
            <a:spLocks noGrp="1"/>
          </p:cNvSpPr>
          <p:nvPr>
            <p:ph sz="half" idx="1"/>
          </p:nvPr>
        </p:nvSpPr>
        <p:spPr>
          <a:xfrm>
            <a:off x="595635" y="2551766"/>
            <a:ext cx="5181600" cy="4351338"/>
          </a:xfrm>
        </p:spPr>
        <p:txBody>
          <a:bodyPr>
            <a:normAutofit/>
          </a:bodyPr>
          <a:lstStyle/>
          <a:p>
            <a:r>
              <a:rPr lang="tr-TR" dirty="0">
                <a:latin typeface="Times New Roman" panose="02020603050405020304" pitchFamily="18" charset="0"/>
                <a:cs typeface="Times New Roman" panose="02020603050405020304" pitchFamily="18" charset="0"/>
              </a:rPr>
              <a:t>Prof. Dr. Ayşegül GÖKHAN</a:t>
            </a:r>
          </a:p>
          <a:p>
            <a:r>
              <a:rPr lang="tr-TR" dirty="0">
                <a:latin typeface="Times New Roman" panose="02020603050405020304" pitchFamily="18" charset="0"/>
                <a:cs typeface="Times New Roman" panose="02020603050405020304" pitchFamily="18" charset="0"/>
              </a:rPr>
              <a:t>Prof. Dr. İbrahim Enam İNAN</a:t>
            </a:r>
          </a:p>
          <a:p>
            <a:r>
              <a:rPr lang="tr-TR" dirty="0">
                <a:latin typeface="Times New Roman" panose="02020603050405020304" pitchFamily="18" charset="0"/>
                <a:cs typeface="Times New Roman" panose="02020603050405020304" pitchFamily="18" charset="0"/>
              </a:rPr>
              <a:t>Doç. Dr. Fatma ERDOĞAN</a:t>
            </a:r>
          </a:p>
          <a:p>
            <a:r>
              <a:rPr lang="tr-TR" dirty="0">
                <a:latin typeface="Times New Roman" panose="02020603050405020304" pitchFamily="18" charset="0"/>
                <a:cs typeface="Times New Roman" panose="02020603050405020304" pitchFamily="18" charset="0"/>
              </a:rPr>
              <a:t>Doç. Dr. Tayfun TUTAK</a:t>
            </a:r>
          </a:p>
          <a:p>
            <a:r>
              <a:rPr lang="tr-TR" dirty="0">
                <a:latin typeface="Times New Roman" panose="02020603050405020304" pitchFamily="18" charset="0"/>
                <a:cs typeface="Times New Roman" panose="02020603050405020304" pitchFamily="18" charset="0"/>
              </a:rPr>
              <a:t>Doç. Dr. Ebru KORKMAZ</a:t>
            </a:r>
          </a:p>
          <a:p>
            <a:endParaRPr lang="tr-TR" dirty="0">
              <a:latin typeface="Times New Roman" panose="02020603050405020304" pitchFamily="18" charset="0"/>
              <a:cs typeface="Times New Roman" panose="02020603050405020304" pitchFamily="18" charset="0"/>
            </a:endParaRPr>
          </a:p>
        </p:txBody>
      </p:sp>
      <p:sp>
        <p:nvSpPr>
          <p:cNvPr id="6" name="İçerik Yer Tutucusu 5">
            <a:extLst>
              <a:ext uri="{FF2B5EF4-FFF2-40B4-BE49-F238E27FC236}">
                <a16:creationId xmlns:a16="http://schemas.microsoft.com/office/drawing/2014/main" id="{D72A7DD1-0C39-4E3E-932C-623380E71789}"/>
              </a:ext>
            </a:extLst>
          </p:cNvPr>
          <p:cNvSpPr>
            <a:spLocks noGrp="1"/>
          </p:cNvSpPr>
          <p:nvPr>
            <p:ph sz="half" idx="2"/>
          </p:nvPr>
        </p:nvSpPr>
        <p:spPr>
          <a:xfrm>
            <a:off x="5922396" y="2551766"/>
            <a:ext cx="5664591" cy="4351338"/>
          </a:xfrm>
        </p:spPr>
        <p:txBody>
          <a:bodyPr/>
          <a:lstStyle/>
          <a:p>
            <a:r>
              <a:rPr lang="tr-TR" dirty="0">
                <a:latin typeface="Times New Roman" panose="02020603050405020304" pitchFamily="18" charset="0"/>
                <a:cs typeface="Times New Roman" panose="02020603050405020304" pitchFamily="18" charset="0"/>
              </a:rPr>
              <a:t>Doç. Dr. Ünal İÇ</a:t>
            </a:r>
          </a:p>
          <a:p>
            <a:r>
              <a:rPr lang="tr-TR" dirty="0">
                <a:latin typeface="Times New Roman" panose="02020603050405020304" pitchFamily="18" charset="0"/>
                <a:cs typeface="Times New Roman" panose="02020603050405020304" pitchFamily="18" charset="0"/>
              </a:rPr>
              <a:t>Dr. </a:t>
            </a:r>
            <a:r>
              <a:rPr lang="tr-TR" dirty="0" err="1">
                <a:latin typeface="Times New Roman" panose="02020603050405020304" pitchFamily="18" charset="0"/>
                <a:cs typeface="Times New Roman" panose="02020603050405020304" pitchFamily="18" charset="0"/>
              </a:rPr>
              <a:t>Öğr</a:t>
            </a:r>
            <a:r>
              <a:rPr lang="tr-TR" dirty="0">
                <a:latin typeface="Times New Roman" panose="02020603050405020304" pitchFamily="18" charset="0"/>
                <a:cs typeface="Times New Roman" panose="02020603050405020304" pitchFamily="18" charset="0"/>
              </a:rPr>
              <a:t>. Üyesi Mustafa AYDOĞDU</a:t>
            </a:r>
          </a:p>
          <a:p>
            <a:r>
              <a:rPr lang="tr-TR" dirty="0">
                <a:latin typeface="Times New Roman" panose="02020603050405020304" pitchFamily="18" charset="0"/>
                <a:cs typeface="Times New Roman" panose="02020603050405020304" pitchFamily="18" charset="0"/>
              </a:rPr>
              <a:t>Dr. </a:t>
            </a:r>
            <a:r>
              <a:rPr lang="tr-TR" dirty="0" err="1">
                <a:latin typeface="Times New Roman" panose="02020603050405020304" pitchFamily="18" charset="0"/>
                <a:cs typeface="Times New Roman" panose="02020603050405020304" pitchFamily="18" charset="0"/>
              </a:rPr>
              <a:t>Öğr</a:t>
            </a:r>
            <a:r>
              <a:rPr lang="tr-TR" dirty="0">
                <a:latin typeface="Times New Roman" panose="02020603050405020304" pitchFamily="18" charset="0"/>
                <a:cs typeface="Times New Roman" panose="02020603050405020304" pitchFamily="18" charset="0"/>
              </a:rPr>
              <a:t>. Üyesi Ebru KÜKEY</a:t>
            </a:r>
          </a:p>
          <a:p>
            <a:r>
              <a:rPr lang="tr-TR" dirty="0">
                <a:latin typeface="Times New Roman" panose="02020603050405020304" pitchFamily="18" charset="0"/>
                <a:cs typeface="Times New Roman" panose="02020603050405020304" pitchFamily="18" charset="0"/>
              </a:rPr>
              <a:t>Dr. </a:t>
            </a:r>
            <a:r>
              <a:rPr lang="tr-TR" dirty="0" err="1">
                <a:latin typeface="Times New Roman" panose="02020603050405020304" pitchFamily="18" charset="0"/>
                <a:cs typeface="Times New Roman" panose="02020603050405020304" pitchFamily="18" charset="0"/>
              </a:rPr>
              <a:t>Öğr</a:t>
            </a:r>
            <a:r>
              <a:rPr lang="tr-TR" dirty="0">
                <a:latin typeface="Times New Roman" panose="02020603050405020304" pitchFamily="18" charset="0"/>
                <a:cs typeface="Times New Roman" panose="02020603050405020304" pitchFamily="18" charset="0"/>
              </a:rPr>
              <a:t>. Üyesi Habip TAŞ</a:t>
            </a:r>
          </a:p>
          <a:p>
            <a:r>
              <a:rPr lang="tr-TR" dirty="0">
                <a:latin typeface="Times New Roman" panose="02020603050405020304" pitchFamily="18" charset="0"/>
                <a:cs typeface="Times New Roman" panose="02020603050405020304" pitchFamily="18" charset="0"/>
              </a:rPr>
              <a:t>Arş. Gör. Bahar YAVUZ</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4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Başlık 10">
            <a:extLst>
              <a:ext uri="{FF2B5EF4-FFF2-40B4-BE49-F238E27FC236}">
                <a16:creationId xmlns:a16="http://schemas.microsoft.com/office/drawing/2014/main" id="{885EA28B-397D-4C89-82CF-28B5CC979D9C}"/>
              </a:ext>
            </a:extLst>
          </p:cNvPr>
          <p:cNvSpPr>
            <a:spLocks noGrp="1"/>
          </p:cNvSpPr>
          <p:nvPr>
            <p:ph type="title"/>
          </p:nvPr>
        </p:nvSpPr>
        <p:spPr>
          <a:xfrm>
            <a:off x="1935184" y="1863254"/>
            <a:ext cx="7462035" cy="2835356"/>
          </a:xfrm>
        </p:spPr>
        <p:txBody>
          <a:bodyPr>
            <a:normAutofit/>
          </a:bodyPr>
          <a:lstStyle/>
          <a:p>
            <a:pPr algn="ctr">
              <a:lnSpc>
                <a:spcPct val="150000"/>
              </a:lnSpc>
            </a:pPr>
            <a:r>
              <a:rPr lang="tr-TR" sz="4000" b="1" dirty="0">
                <a:latin typeface="Times New Roman" charset="0"/>
                <a:ea typeface="Times New Roman" charset="0"/>
                <a:cs typeface="Times New Roman" charset="0"/>
              </a:rPr>
              <a:t>FIRAT ÜNİVERSİTESİ</a:t>
            </a:r>
            <a:br>
              <a:rPr lang="tr-TR" sz="4000" b="1" dirty="0">
                <a:latin typeface="Times New Roman" charset="0"/>
                <a:ea typeface="Times New Roman" charset="0"/>
                <a:cs typeface="Times New Roman" charset="0"/>
              </a:rPr>
            </a:br>
            <a:r>
              <a:rPr lang="tr-TR" sz="4000" b="1" dirty="0">
                <a:latin typeface="Times New Roman" charset="0"/>
                <a:ea typeface="Times New Roman" charset="0"/>
                <a:cs typeface="Times New Roman" charset="0"/>
              </a:rPr>
              <a:t>EĞİTİM ÖĞRETİM YÖNETMELİĞİ</a:t>
            </a:r>
            <a:endParaRPr lang="tr-TR" sz="4000" b="1" dirty="0"/>
          </a:p>
        </p:txBody>
      </p:sp>
    </p:spTree>
    <p:extLst>
      <p:ext uri="{BB962C8B-B14F-4D97-AF65-F5344CB8AC3E}">
        <p14:creationId xmlns:p14="http://schemas.microsoft.com/office/powerpoint/2010/main" val="402639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838200" y="365125"/>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5(i) DERSLERİ</a:t>
            </a:r>
          </a:p>
        </p:txBody>
      </p:sp>
      <p:sp>
        <p:nvSpPr>
          <p:cNvPr id="6" name="İçerik Yer Tutucusu 2">
            <a:extLst>
              <a:ext uri="{FF2B5EF4-FFF2-40B4-BE49-F238E27FC236}">
                <a16:creationId xmlns:a16="http://schemas.microsoft.com/office/drawing/2014/main" id="{D6F941BD-8FBF-431C-9DE3-A856AB83D3B3}"/>
              </a:ext>
            </a:extLst>
          </p:cNvPr>
          <p:cNvSpPr txBox="1">
            <a:spLocks/>
          </p:cNvSpPr>
          <p:nvPr/>
        </p:nvSpPr>
        <p:spPr>
          <a:xfrm>
            <a:off x="838200" y="2349500"/>
            <a:ext cx="10484223" cy="313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tr-TR" sz="2400" dirty="0">
                <a:solidFill>
                  <a:srgbClr val="101010"/>
                </a:solidFill>
                <a:latin typeface="Times New Roman" panose="02020603050405020304" pitchFamily="18" charset="0"/>
                <a:cs typeface="Times New Roman" panose="02020603050405020304" pitchFamily="18" charset="0"/>
              </a:rPr>
              <a:t>2547 Sayılı Yüksek Öğretim Kanunu'nun 5. Maddesi'nin (i) Bendi "Yükseköğretim kurumlarında, </a:t>
            </a:r>
            <a:r>
              <a:rPr lang="tr-TR" sz="2400" b="1" dirty="0">
                <a:solidFill>
                  <a:srgbClr val="7A1A3F"/>
                </a:solidFill>
                <a:latin typeface="Times New Roman" panose="02020603050405020304" pitchFamily="18" charset="0"/>
                <a:cs typeface="Times New Roman" panose="02020603050405020304" pitchFamily="18" charset="0"/>
              </a:rPr>
              <a:t>Atatürk İlkeleri ve İnkılap Tarihi, Türk dili, Yabancı Dil ve Bilişim Teknolojileri  </a:t>
            </a:r>
            <a:r>
              <a:rPr lang="tr-TR" sz="2400" dirty="0">
                <a:solidFill>
                  <a:srgbClr val="101010"/>
                </a:solidFill>
                <a:latin typeface="Times New Roman" panose="02020603050405020304" pitchFamily="18" charset="0"/>
                <a:cs typeface="Times New Roman" panose="02020603050405020304" pitchFamily="18" charset="0"/>
              </a:rPr>
              <a:t>dersleri zorunlu olarak okutulmaktadır.</a:t>
            </a:r>
          </a:p>
          <a:p>
            <a:pPr marL="0" indent="0" algn="just">
              <a:buFont typeface="Arial"/>
              <a:buNone/>
            </a:pPr>
            <a:endParaRPr lang="tr-TR" sz="2400" dirty="0">
              <a:solidFill>
                <a:srgbClr val="101010"/>
              </a:solidFill>
              <a:latin typeface="Times New Roman" panose="02020603050405020304" pitchFamily="18" charset="0"/>
              <a:cs typeface="Times New Roman" panose="02020603050405020304" pitchFamily="18" charset="0"/>
            </a:endParaRPr>
          </a:p>
          <a:p>
            <a:pPr algn="just"/>
            <a:r>
              <a:rPr lang="tr-TR" sz="2400" dirty="0">
                <a:solidFill>
                  <a:srgbClr val="101010"/>
                </a:solidFill>
                <a:latin typeface="Times New Roman" panose="02020603050405020304" pitchFamily="18" charset="0"/>
                <a:cs typeface="Times New Roman" panose="02020603050405020304" pitchFamily="18" charset="0"/>
              </a:rPr>
              <a:t>Bu dersler bölümümüzde (Bilişim Teknolojileri dersi hariç) uzaktan eğitimle verilmektedir.</a:t>
            </a:r>
            <a:endParaRPr lang="tr-T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69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D75C6069-B6B1-41EA-85D9-85802F68A7FE}"/>
              </a:ext>
            </a:extLst>
          </p:cNvPr>
          <p:cNvSpPr txBox="1">
            <a:spLocks/>
          </p:cNvSpPr>
          <p:nvPr/>
        </p:nvSpPr>
        <p:spPr>
          <a:xfrm>
            <a:off x="994194" y="764894"/>
            <a:ext cx="1020361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 ÖNEMLİ TARİHLER !!!</a:t>
            </a:r>
          </a:p>
        </p:txBody>
      </p:sp>
      <p:sp>
        <p:nvSpPr>
          <p:cNvPr id="7" name="İçerik Yer Tutucusu 2">
            <a:extLst>
              <a:ext uri="{FF2B5EF4-FFF2-40B4-BE49-F238E27FC236}">
                <a16:creationId xmlns:a16="http://schemas.microsoft.com/office/drawing/2014/main" id="{D1C0F839-E116-419B-839D-2B5231D89726}"/>
              </a:ext>
            </a:extLst>
          </p:cNvPr>
          <p:cNvSpPr txBox="1">
            <a:spLocks/>
          </p:cNvSpPr>
          <p:nvPr/>
        </p:nvSpPr>
        <p:spPr>
          <a:xfrm>
            <a:off x="3523130" y="2090457"/>
            <a:ext cx="4827494" cy="3436284"/>
          </a:xfrm>
          <a:prstGeom prst="rect">
            <a:avLst/>
          </a:prstGeom>
          <a:ln>
            <a:solidFill>
              <a:srgbClr val="79113E"/>
            </a:solidFill>
          </a:ln>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tr-TR" sz="2400" dirty="0">
              <a:latin typeface="Times New Roman" panose="02020603050405020304" pitchFamily="18" charset="0"/>
              <a:ea typeface="Times New Roman" charset="0"/>
              <a:cs typeface="Times New Roman" panose="02020603050405020304" pitchFamily="18" charset="0"/>
            </a:endParaRPr>
          </a:p>
          <a:p>
            <a:r>
              <a:rPr lang="tr-TR" sz="2400" dirty="0">
                <a:latin typeface="Times New Roman" panose="02020603050405020304" pitchFamily="18" charset="0"/>
                <a:ea typeface="Times New Roman" charset="0"/>
                <a:cs typeface="Times New Roman" panose="02020603050405020304" pitchFamily="18" charset="0"/>
              </a:rPr>
              <a:t>Öğrenci Ders Kaydı Haftası</a:t>
            </a:r>
          </a:p>
          <a:p>
            <a:r>
              <a:rPr lang="tr-TR" sz="2400" dirty="0">
                <a:latin typeface="Times New Roman" panose="02020603050405020304" pitchFamily="18" charset="0"/>
                <a:ea typeface="Times New Roman" charset="0"/>
                <a:cs typeface="Times New Roman" panose="02020603050405020304" pitchFamily="18" charset="0"/>
              </a:rPr>
              <a:t>Ders Ekle-Bırak Haftası</a:t>
            </a:r>
          </a:p>
          <a:p>
            <a:r>
              <a:rPr lang="tr-TR" sz="2400" dirty="0">
                <a:latin typeface="Times New Roman" panose="02020603050405020304" pitchFamily="18" charset="0"/>
                <a:ea typeface="Times New Roman" charset="0"/>
                <a:cs typeface="Times New Roman" panose="02020603050405020304" pitchFamily="18" charset="0"/>
              </a:rPr>
              <a:t>Ara-Sınav (Vize) Haftası</a:t>
            </a:r>
          </a:p>
          <a:p>
            <a:r>
              <a:rPr lang="tr-TR" sz="2400" dirty="0">
                <a:latin typeface="Times New Roman" panose="02020603050405020304" pitchFamily="18" charset="0"/>
                <a:ea typeface="Times New Roman" charset="0"/>
                <a:cs typeface="Times New Roman" panose="02020603050405020304" pitchFamily="18" charset="0"/>
              </a:rPr>
              <a:t>Yarıyıl Sonu Sınav (Final) Haftası</a:t>
            </a:r>
          </a:p>
          <a:p>
            <a:r>
              <a:rPr lang="tr-TR" sz="2400" dirty="0">
                <a:latin typeface="Times New Roman" panose="02020603050405020304" pitchFamily="18" charset="0"/>
                <a:ea typeface="Times New Roman" charset="0"/>
                <a:cs typeface="Times New Roman" panose="02020603050405020304" pitchFamily="18" charset="0"/>
              </a:rPr>
              <a:t>Bütünleme Sınavı Haftası</a:t>
            </a:r>
          </a:p>
          <a:p>
            <a:pPr marL="0" indent="0" algn="ctr">
              <a:buFont typeface="Arial"/>
              <a:buNone/>
            </a:pPr>
            <a:endParaRPr lang="tr-TR" sz="2400" dirty="0">
              <a:latin typeface="Times New Roman" panose="02020603050405020304" pitchFamily="18" charset="0"/>
              <a:ea typeface="Times New Roman" charset="0"/>
              <a:cs typeface="Times New Roman" panose="02020603050405020304" pitchFamily="18" charset="0"/>
            </a:endParaRPr>
          </a:p>
          <a:p>
            <a:pPr algn="ctr"/>
            <a:endParaRPr lang="tr-TR" sz="2400" dirty="0">
              <a:latin typeface="Times New Roman" panose="02020603050405020304" pitchFamily="18" charset="0"/>
              <a:ea typeface="Times New Roman" charset="0"/>
              <a:cs typeface="Times New Roman" panose="02020603050405020304" pitchFamily="18" charset="0"/>
            </a:endParaRPr>
          </a:p>
          <a:p>
            <a:pPr algn="ctr"/>
            <a:endParaRPr lang="tr-TR" sz="24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1696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1278F17-8C49-17DD-4EFC-333B88B4E581}"/>
              </a:ext>
            </a:extLst>
          </p:cNvPr>
          <p:cNvPicPr>
            <a:picLocks noChangeAspect="1"/>
          </p:cNvPicPr>
          <p:nvPr/>
        </p:nvPicPr>
        <p:blipFill rotWithShape="1">
          <a:blip r:embed="rId3"/>
          <a:srcRect l="2759" t="6977" r="2632" b="17725"/>
          <a:stretch/>
        </p:blipFill>
        <p:spPr>
          <a:xfrm>
            <a:off x="482599" y="673099"/>
            <a:ext cx="10347653" cy="5822817"/>
          </a:xfrm>
          <a:prstGeom prst="rect">
            <a:avLst/>
          </a:prstGeom>
        </p:spPr>
      </p:pic>
      <p:sp>
        <p:nvSpPr>
          <p:cNvPr id="2" name="Başlık 1"/>
          <p:cNvSpPr>
            <a:spLocks noGrp="1"/>
          </p:cNvSpPr>
          <p:nvPr>
            <p:ph type="title"/>
          </p:nvPr>
        </p:nvSpPr>
        <p:spPr>
          <a:xfrm>
            <a:off x="626641" y="-80683"/>
            <a:ext cx="10203611" cy="1325563"/>
          </a:xfrm>
        </p:spPr>
        <p:txBody>
          <a:bodyPr>
            <a:normAutofit/>
          </a:bodyPr>
          <a:lstStyle/>
          <a:p>
            <a:r>
              <a:rPr lang="tr-TR" sz="3200" b="1" dirty="0">
                <a:solidFill>
                  <a:srgbClr val="79113E"/>
                </a:solidFill>
                <a:latin typeface="Times New Roman" charset="0"/>
                <a:ea typeface="Times New Roman" charset="0"/>
                <a:cs typeface="Times New Roman" charset="0"/>
              </a:rPr>
              <a:t>Akademik Takvim</a:t>
            </a:r>
          </a:p>
        </p:txBody>
      </p:sp>
    </p:spTree>
    <p:extLst>
      <p:ext uri="{BB962C8B-B14F-4D97-AF65-F5344CB8AC3E}">
        <p14:creationId xmlns:p14="http://schemas.microsoft.com/office/powerpoint/2010/main" val="83249013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1145</Words>
  <Application>Microsoft Macintosh PowerPoint</Application>
  <PresentationFormat>Geniş ekran</PresentationFormat>
  <Paragraphs>125</Paragraphs>
  <Slides>33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Arial</vt:lpstr>
      <vt:lpstr>Calibri</vt:lpstr>
      <vt:lpstr>Calibri Light</vt:lpstr>
      <vt:lpstr>Times New Roman</vt:lpstr>
      <vt:lpstr>Office Teması</vt:lpstr>
      <vt:lpstr>FIRAT ÜNİVERSİTESİ EĞİTİM FAKÜLTESİ MATEMATİK VE FEN BİLİMLERİ EĞİTİMİ BÖLÜMÜ MATEMATİK EĞİTİMİ ANA BİLİM DALI  2025-2026  EĞİTİM ÖĞRETİM YILI  ORYANTASYON PROGRAMI</vt:lpstr>
      <vt:lpstr>ORYANTASYON PROGRAMI İÇERİĞİ</vt:lpstr>
      <vt:lpstr>PowerPoint Sunusu</vt:lpstr>
      <vt:lpstr>PowerPoint Sunusu</vt:lpstr>
      <vt:lpstr>PowerPoint Sunusu</vt:lpstr>
      <vt:lpstr>FIRAT ÜNİVERSİTESİ EĞİTİM ÖĞRETİM YÖNETMELİĞİ</vt:lpstr>
      <vt:lpstr>PowerPoint Sunusu</vt:lpstr>
      <vt:lpstr>PowerPoint Sunusu</vt:lpstr>
      <vt:lpstr>Akademik Takvim</vt:lpstr>
      <vt:lpstr>PowerPoint Sunusu</vt:lpstr>
      <vt:lpstr>PowerPoint Sunusu</vt:lpstr>
      <vt:lpstr>PowerPoint Sunusu</vt:lpstr>
      <vt:lpstr>Lisans Programı Dersleri ve AKTS’leri</vt:lpstr>
      <vt:lpstr>Lisans Programı Dersleri ve AKTS’leri</vt:lpstr>
      <vt:lpstr>1. Sınıf Dersleri ve AKTS’leri</vt:lpstr>
      <vt:lpstr>2. Sınıf Dersleri ve AKTS’leri</vt:lpstr>
      <vt:lpstr>3. Sınıf Dersleri ve AKTS’leri</vt:lpstr>
      <vt:lpstr>4. Sınıf Dersleri ve AKTS’leri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Önemli Linkler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FIRAT ÜNİVERSİTESİ</dc:title>
  <dc:creator>Microsoft Office Kullanıcısı</dc:creator>
  <cp:lastModifiedBy>Microsoft Office User</cp:lastModifiedBy>
  <cp:revision>247</cp:revision>
  <cp:lastPrinted>2020-09-14T12:42:33Z</cp:lastPrinted>
  <dcterms:created xsi:type="dcterms:W3CDTF">2020-09-14T11:55:44Z</dcterms:created>
  <dcterms:modified xsi:type="dcterms:W3CDTF">2025-09-19T13:34:10Z</dcterms:modified>
</cp:coreProperties>
</file>